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4" r:id="rId2"/>
    <p:sldMasterId id="214748376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2247-658C-4683-8A00-54FA3ABED82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C535-A9F9-4E30-BD25-A4129AFA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14559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3860-957E-41E8-9539-A7241CB1C547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Barfod, Huddersfield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6C0-DFC7-435C-A839-0415F511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D67F-7CAC-4317-BCC4-F3074D86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2DEA9-2ADF-43D2-B284-E58D90A6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DC26-0B4E-40C2-B7C6-01EBA7169A99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E74E8-418D-4AAC-8B58-D94E699F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Mikael Barfod, Huddersfield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F051F-6B11-4F66-848B-F6D23E6E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6C0-DFC7-435C-A839-0415F5118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5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2614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40304" y="2243404"/>
            <a:ext cx="65548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9880-353D-4F04-AC9A-D896FC8583C0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399" y="6172200"/>
            <a:ext cx="6561771" cy="365125"/>
          </a:xfrm>
        </p:spPr>
        <p:txBody>
          <a:bodyPr/>
          <a:lstStyle/>
          <a:p>
            <a:r>
              <a:rPr lang="en-US"/>
              <a:t>Mikael Barfod, Huddersfield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6C0-DFC7-435C-A839-0415F511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67" y="2615447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281" y="533400"/>
            <a:ext cx="4954250" cy="19134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79F2-11AD-426E-83A9-A3E7D6DEE276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Barfod, Huddersfield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6C0-DFC7-435C-A839-0415F511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294588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2069619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fld id="{F3D72325-3F39-4D3C-BE65-25411809EE9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r>
              <a:rPr lang="da-DK"/>
              <a:t>Mikael Barfod, Huddersfield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fld id="{28DCD6C0-DFC7-435C-A839-0415F5118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94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65" r:id="rId2"/>
    <p:sldLayoutId id="2147483748" r:id="rId3"/>
    <p:sldLayoutId id="214748374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rgbClr val="FFFF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294588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2069619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4AF1-5D6B-445C-A9E4-129286D8ACC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1/29/2019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Mikael Barfod, Huddersfield University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D6C0-DFC7-435C-A839-0415F5118222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00512"/>
      </p:ext>
    </p:extLst>
  </p:cSld>
  <p:clrMap bg1="dk1" tx1="lt1" bg2="dk2" tx2="lt2" accent1="accent1" accent2="accent2" accent3="accent3" accent4="accent4" accent5="accent5" accent6="accent6" hlink="hlink" folHlink="folHlink"/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rgbClr val="FFFF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294588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2069619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9881A-904B-494F-B93C-8DB536AE0EE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1/29/2019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Mikael Barfod, Huddersfield University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rgbClr val="FFFF00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D6C0-DFC7-435C-A839-0415F5118222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28408"/>
      </p:ext>
    </p:extLst>
  </p:cSld>
  <p:clrMap bg1="dk1" tx1="lt1" bg2="dk2" tx2="lt2" accent1="accent1" accent2="accent2" accent3="accent3" accent4="accent4" accent5="accent5" accent6="accent6" hlink="hlink" folHlink="folHlink"/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rgbClr val="FFFF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FFFF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cid:63ABEAD7-1E78-4A7E-893E-934CB7E5B8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2602-16EC-492F-A74C-5936BF90D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236" y="304799"/>
            <a:ext cx="6154713" cy="3124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Filling the Vacuum: who will save multilateralism?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1DA411-EBCA-4356-A482-F910569EB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998" y="3457852"/>
            <a:ext cx="5902262" cy="1913466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FFFF00"/>
                </a:solidFill>
              </a:rPr>
              <a:t>Public </a:t>
            </a:r>
            <a:r>
              <a:rPr lang="da-DK" sz="1800" dirty="0" err="1">
                <a:solidFill>
                  <a:srgbClr val="FFFF00"/>
                </a:solidFill>
              </a:rPr>
              <a:t>lecture</a:t>
            </a:r>
            <a:r>
              <a:rPr lang="da-DK" sz="1800" dirty="0">
                <a:solidFill>
                  <a:srgbClr val="FFFF00"/>
                </a:solidFill>
              </a:rPr>
              <a:t> by Mikael Barfod, Visiting Professor,</a:t>
            </a:r>
          </a:p>
          <a:p>
            <a:r>
              <a:rPr lang="da-DK" sz="1800" dirty="0" err="1">
                <a:solidFill>
                  <a:srgbClr val="FFFF00"/>
                </a:solidFill>
              </a:rPr>
              <a:t>Huddersfield</a:t>
            </a:r>
            <a:r>
              <a:rPr lang="da-DK" sz="1800" dirty="0">
                <a:solidFill>
                  <a:srgbClr val="FFFF00"/>
                </a:solidFill>
              </a:rPr>
              <a:t> University, 22 </a:t>
            </a:r>
            <a:r>
              <a:rPr lang="da-DK" sz="1800" dirty="0" err="1">
                <a:solidFill>
                  <a:srgbClr val="FFFF00"/>
                </a:solidFill>
              </a:rPr>
              <a:t>January</a:t>
            </a:r>
            <a:r>
              <a:rPr lang="da-DK" sz="1800" dirty="0">
                <a:solidFill>
                  <a:srgbClr val="FFFF00"/>
                </a:solidFill>
              </a:rPr>
              <a:t> 2019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D95D2-B178-4EAD-8874-4100DACE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862" y="6370638"/>
            <a:ext cx="8878276" cy="365125"/>
          </a:xfrm>
        </p:spPr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BF35-D5F5-469D-9BD7-5E0BE758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6703" y="5883275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5264445-5466-4636-904A-B26D254F9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1" y="4998793"/>
            <a:ext cx="2241851" cy="8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5D76D8-EAE6-4200-92A0-79407BF8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86" y="178568"/>
            <a:ext cx="3600884" cy="3683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42B85-502B-4622-9FBD-3249A330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09" y="496104"/>
            <a:ext cx="5160899" cy="1524000"/>
          </a:xfrm>
        </p:spPr>
        <p:txBody>
          <a:bodyPr/>
          <a:lstStyle/>
          <a:p>
            <a:r>
              <a:rPr lang="en-US" dirty="0"/>
              <a:t>Why is the UN ready for </a:t>
            </a:r>
            <a:r>
              <a:rPr lang="en-US" dirty="0" err="1"/>
              <a:t>reformS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740E-974D-4805-92B1-59E1674D6F2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534" y="1898801"/>
            <a:ext cx="5160899" cy="4689568"/>
          </a:xfrm>
        </p:spPr>
        <p:txBody>
          <a:bodyPr>
            <a:normAutofit/>
          </a:bodyPr>
          <a:lstStyle/>
          <a:p>
            <a:r>
              <a:rPr lang="en-US" sz="1800" dirty="0"/>
              <a:t>Growing political consensus on many aspects of reform</a:t>
            </a:r>
          </a:p>
          <a:p>
            <a:r>
              <a:rPr lang="en-US" sz="1800" dirty="0"/>
              <a:t>Needs to be better equipped to face modern threats (irregular conflicts, global pandemics, climate etc.). </a:t>
            </a:r>
          </a:p>
          <a:p>
            <a:r>
              <a:rPr lang="en-US" sz="1800" dirty="0"/>
              <a:t>Reforms are demanded by an increasingly influential non-state actors (including NGOs, think tanks, religious communities and academia). </a:t>
            </a:r>
          </a:p>
          <a:p>
            <a:r>
              <a:rPr lang="en-US" sz="1800" dirty="0"/>
              <a:t>regional and sub-regional partners could boost the UN to better define its role </a:t>
            </a:r>
          </a:p>
          <a:p>
            <a:r>
              <a:rPr lang="en-US" sz="1800" dirty="0"/>
              <a:t>UN Security Council is unrepresentative. Europe could be represented by the EU.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D03B7-74F0-4710-ADC4-968284E1A364}"/>
              </a:ext>
            </a:extLst>
          </p:cNvPr>
          <p:cNvSpPr txBox="1"/>
          <p:nvPr/>
        </p:nvSpPr>
        <p:spPr>
          <a:xfrm>
            <a:off x="7779808" y="3429000"/>
            <a:ext cx="146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575C4-C8AD-4B4B-A8BB-D58E4722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F6C5F-BFB9-4711-8229-20846E9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72" y="5867400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3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51AB18-AE30-4300-8204-28C0A3A6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853" y="107981"/>
            <a:ext cx="3859012" cy="25505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5A0E1F-960D-4B17-81F3-D729AEE6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7" y="243805"/>
            <a:ext cx="5512559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Conclusion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6563-6389-4852-A3EC-13E40E3FCB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399" y="2391835"/>
            <a:ext cx="5512559" cy="3615267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2800" dirty="0"/>
              <a:t>Multilateralist agendas have always been difficult to implement</a:t>
            </a:r>
          </a:p>
          <a:p>
            <a:r>
              <a:rPr lang="en-US" sz="2800" dirty="0"/>
              <a:t>Populism and new US administration has cause serious damage that could be irreparable</a:t>
            </a:r>
          </a:p>
          <a:p>
            <a:r>
              <a:rPr lang="en-US" sz="2800" dirty="0"/>
              <a:t>EU could lead international agenda to rebuild/reform UN</a:t>
            </a:r>
          </a:p>
          <a:p>
            <a:r>
              <a:rPr lang="en-US" sz="2800" dirty="0"/>
              <a:t>EU needs effective multilateralism itself and could bring the US back</a:t>
            </a:r>
          </a:p>
          <a:p>
            <a:r>
              <a:rPr lang="en-US" sz="2800" dirty="0"/>
              <a:t>UK can play a role IN or OUT of EU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C141F8-CE48-4942-96D4-064441B81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59517"/>
            <a:ext cx="2236395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807B58E-99D1-4FEC-B11F-FE6948EDC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1BD549-A555-431E-AFB0-E7EDEC751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5E927D-5C7D-4188-92C9-3FDF656B1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D56B0C-08D0-4CD1-B7DF-65B976B0E9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FC9CB1-36CE-4BB8-8639-4F568165C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5C02C-3240-40A0-BD89-9FCFD821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pic>
        <p:nvPicPr>
          <p:cNvPr id="24" name="Picture 23" descr="cid:63ABEAD7-1E78-4A7E-893E-934CB7E5B815">
            <a:extLst>
              <a:ext uri="{FF2B5EF4-FFF2-40B4-BE49-F238E27FC236}">
                <a16:creationId xmlns:a16="http://schemas.microsoft.com/office/drawing/2014/main" id="{AD23E92F-1072-4AC8-AC82-453D57BAA197}"/>
              </a:ext>
            </a:extLst>
          </p:cNvPr>
          <p:cNvPicPr/>
          <p:nvPr/>
        </p:nvPicPr>
        <p:blipFill rotWithShape="1"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24428" r="2327"/>
          <a:stretch/>
        </p:blipFill>
        <p:spPr bwMode="auto">
          <a:xfrm>
            <a:off x="5943600" y="4919138"/>
            <a:ext cx="3096711" cy="1830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69A47B-EA85-4B31-898C-83106A70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8189118" y="6007101"/>
            <a:ext cx="770746" cy="657755"/>
          </a:xfrm>
        </p:spPr>
        <p:txBody>
          <a:bodyPr/>
          <a:lstStyle/>
          <a:p>
            <a:fld id="{28DCD6C0-DFC7-435C-A839-0415F511822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A picture containing grass, tree, person, outdoor&#10;&#10;Description automatically generated">
            <a:extLst>
              <a:ext uri="{FF2B5EF4-FFF2-40B4-BE49-F238E27FC236}">
                <a16:creationId xmlns:a16="http://schemas.microsoft.com/office/drawing/2014/main" id="{A6658349-B67D-40C6-9F38-AE0D25F82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34" y="2728176"/>
            <a:ext cx="3181977" cy="21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43BF-A90B-4C1E-B90E-F9C0A380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You</a:t>
            </a:r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D9467F-9296-4565-BCBB-C654F251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8" y="1960537"/>
            <a:ext cx="1400175" cy="1133475"/>
          </a:xfrm>
          <a:prstGeom prst="rect">
            <a:avLst/>
          </a:prstGeom>
        </p:spPr>
      </p:pic>
      <p:pic>
        <p:nvPicPr>
          <p:cNvPr id="1028" name="Picture 4" descr="Image result for email">
            <a:extLst>
              <a:ext uri="{FF2B5EF4-FFF2-40B4-BE49-F238E27FC236}">
                <a16:creationId xmlns:a16="http://schemas.microsoft.com/office/drawing/2014/main" id="{B4AD61F7-74C4-4AA8-A955-2C7F6008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1" y="4360448"/>
            <a:ext cx="1395324" cy="13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AD8CC-CBE8-4DC4-A638-B08EA533E87D}"/>
              </a:ext>
            </a:extLst>
          </p:cNvPr>
          <p:cNvSpPr txBox="1"/>
          <p:nvPr/>
        </p:nvSpPr>
        <p:spPr>
          <a:xfrm>
            <a:off x="533400" y="3127065"/>
            <a:ext cx="282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FF00"/>
                </a:solidFill>
              </a:rPr>
              <a:t>@</a:t>
            </a:r>
            <a:r>
              <a:rPr lang="da-DK" sz="2000" dirty="0" err="1">
                <a:solidFill>
                  <a:srgbClr val="FFFF00"/>
                </a:solidFill>
              </a:rPr>
              <a:t>MBarfodEU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D0061-23D2-44A9-B751-8592E2802961}"/>
              </a:ext>
            </a:extLst>
          </p:cNvPr>
          <p:cNvSpPr txBox="1"/>
          <p:nvPr/>
        </p:nvSpPr>
        <p:spPr>
          <a:xfrm>
            <a:off x="593945" y="5728678"/>
            <a:ext cx="361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FF00"/>
                </a:solidFill>
              </a:rPr>
              <a:t>M.Barfod@hud.ac.uk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FA0BB-DE56-498D-9FCF-85B5E88D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496" y="6400951"/>
            <a:ext cx="6561771" cy="365125"/>
          </a:xfrm>
        </p:spPr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33E4B-993A-4843-B987-612B18B6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3257" y="5928733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5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8CA1-5853-44F9-9F04-E3B48CCE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Multilateral organisations have never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perfect</a:t>
            </a:r>
            <a:r>
              <a:rPr lang="da-DK" dirty="0"/>
              <a:t/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ED5A-34A9-4327-8DDA-F35158B8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/>
              <a:t>Supranational (EU) vs. international powers (UN)</a:t>
            </a:r>
          </a:p>
          <a:p>
            <a:r>
              <a:rPr lang="da-DK" dirty="0"/>
              <a:t>Cold </a:t>
            </a:r>
            <a:r>
              <a:rPr lang="da-DK" dirty="0" err="1"/>
              <a:t>War</a:t>
            </a:r>
            <a:r>
              <a:rPr lang="da-DK" dirty="0"/>
              <a:t>: East, West or non-</a:t>
            </a:r>
            <a:r>
              <a:rPr lang="da-DK" dirty="0" err="1"/>
              <a:t>aligned</a:t>
            </a:r>
            <a:endParaRPr lang="da-DK" dirty="0"/>
          </a:p>
          <a:p>
            <a:r>
              <a:rPr lang="da-DK" dirty="0"/>
              <a:t>Post Cold-</a:t>
            </a:r>
            <a:r>
              <a:rPr lang="da-DK" dirty="0" err="1"/>
              <a:t>war</a:t>
            </a:r>
            <a:r>
              <a:rPr lang="da-DK" dirty="0"/>
              <a:t>:</a:t>
            </a:r>
          </a:p>
          <a:p>
            <a:pPr lvl="1"/>
            <a:r>
              <a:rPr lang="da-DK" sz="2000" dirty="0" err="1"/>
              <a:t>Universality</a:t>
            </a:r>
            <a:r>
              <a:rPr lang="da-DK" sz="2000" dirty="0"/>
              <a:t> of human </a:t>
            </a:r>
            <a:r>
              <a:rPr lang="da-DK" sz="2000" dirty="0" err="1"/>
              <a:t>rights</a:t>
            </a:r>
            <a:endParaRPr lang="da-DK" sz="2000" dirty="0"/>
          </a:p>
          <a:p>
            <a:pPr lvl="1"/>
            <a:r>
              <a:rPr lang="da-DK" sz="2000" dirty="0" err="1"/>
              <a:t>Entrenched</a:t>
            </a:r>
            <a:r>
              <a:rPr lang="da-DK" sz="2000" dirty="0"/>
              <a:t> positions and new divisions</a:t>
            </a:r>
          </a:p>
          <a:p>
            <a:pPr lvl="1"/>
            <a:r>
              <a:rPr lang="da-DK" sz="2000" dirty="0" err="1"/>
              <a:t>Participate</a:t>
            </a:r>
            <a:r>
              <a:rPr lang="da-DK" sz="2000" dirty="0"/>
              <a:t> or </a:t>
            </a:r>
            <a:r>
              <a:rPr lang="da-DK" sz="2000" dirty="0" err="1"/>
              <a:t>withdraw</a:t>
            </a:r>
            <a:endParaRPr lang="da-DK" sz="2000" dirty="0"/>
          </a:p>
          <a:p>
            <a:pPr lvl="1"/>
            <a:r>
              <a:rPr lang="da-DK" sz="2000" dirty="0"/>
              <a:t>International Law of the Seas and </a:t>
            </a:r>
            <a:r>
              <a:rPr lang="da-DK" sz="2000" dirty="0" err="1"/>
              <a:t>Intyernational</a:t>
            </a:r>
            <a:r>
              <a:rPr lang="da-DK" sz="2000" dirty="0"/>
              <a:t> </a:t>
            </a:r>
            <a:r>
              <a:rPr lang="da-DK" sz="2000" dirty="0" err="1"/>
              <a:t>Criminal</a:t>
            </a:r>
            <a:r>
              <a:rPr lang="da-DK" sz="2000" dirty="0"/>
              <a:t> Court</a:t>
            </a:r>
          </a:p>
          <a:p>
            <a:pPr lvl="1"/>
            <a:r>
              <a:rPr lang="da-DK" sz="2000" dirty="0" err="1"/>
              <a:t>Exterritoriality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1C276-018B-4692-9E1B-97226C73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031" y="277323"/>
            <a:ext cx="1828800" cy="250507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363217-F2C2-4729-9836-0CB6367B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F2C08-21A3-4562-BFFE-8A5DBDF5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924" y="5910752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8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AE19-2FBF-4D77-9C50-03D9D715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New US </a:t>
            </a:r>
            <a:r>
              <a:rPr lang="da-DK" dirty="0" err="1"/>
              <a:t>philosophy</a:t>
            </a:r>
            <a:r>
              <a:rPr lang="da-DK" dirty="0"/>
              <a:t> on </a:t>
            </a:r>
            <a:r>
              <a:rPr lang="da-DK" dirty="0" err="1"/>
              <a:t>multilateralism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E10D-408E-4076-85CA-D4FBBEBF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America </a:t>
            </a:r>
            <a:r>
              <a:rPr lang="da-DK" sz="2800" dirty="0" err="1"/>
              <a:t>first</a:t>
            </a:r>
            <a:endParaRPr lang="da-DK" sz="2800" dirty="0"/>
          </a:p>
          <a:p>
            <a:r>
              <a:rPr lang="da-DK" sz="2800" dirty="0"/>
              <a:t>National </a:t>
            </a:r>
            <a:r>
              <a:rPr lang="da-DK" sz="2800" dirty="0" err="1"/>
              <a:t>sovereignty</a:t>
            </a:r>
            <a:r>
              <a:rPr lang="da-DK" sz="2800" dirty="0"/>
              <a:t> </a:t>
            </a:r>
            <a:r>
              <a:rPr lang="da-DK" sz="2800" dirty="0" err="1"/>
              <a:t>rules</a:t>
            </a:r>
            <a:endParaRPr lang="da-DK" sz="2800" dirty="0"/>
          </a:p>
          <a:p>
            <a:r>
              <a:rPr lang="da-DK" sz="2800" dirty="0"/>
              <a:t>Zero-sum game</a:t>
            </a:r>
          </a:p>
          <a:p>
            <a:r>
              <a:rPr lang="da-DK" sz="2800" dirty="0"/>
              <a:t>Populist </a:t>
            </a:r>
            <a:r>
              <a:rPr lang="da-DK" sz="2800" dirty="0" err="1"/>
              <a:t>creed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CFE15-422D-431F-9952-76992AAE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76" y="875771"/>
            <a:ext cx="2991828" cy="167542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5AA674-CC35-4DA9-B86E-B8ABE2E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A2BF9-2D11-4062-B3AF-8F726425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3257" y="5867400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40E4-0C96-4CD4-A170-AFE9CC78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524000"/>
          </a:xfrm>
        </p:spPr>
        <p:txBody>
          <a:bodyPr/>
          <a:lstStyle/>
          <a:p>
            <a:r>
              <a:rPr lang="en-US" dirty="0"/>
              <a:t>Trump’s actions on multilateralism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F7D8-D7CD-44A2-B5FB-FE2B704E47E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400" dirty="0"/>
              <a:t>Shifting enemies</a:t>
            </a:r>
          </a:p>
          <a:p>
            <a:r>
              <a:rPr lang="en-US" sz="2400" dirty="0"/>
              <a:t>Trade wars or bilateral power games?</a:t>
            </a:r>
          </a:p>
          <a:p>
            <a:r>
              <a:rPr lang="en-US" sz="2400" dirty="0"/>
              <a:t>World Trade </a:t>
            </a:r>
            <a:r>
              <a:rPr lang="en-US" sz="2400" dirty="0" err="1"/>
              <a:t>Organisation</a:t>
            </a:r>
            <a:endParaRPr lang="en-US" sz="2400" dirty="0"/>
          </a:p>
          <a:p>
            <a:r>
              <a:rPr lang="en-US" sz="2400" dirty="0"/>
              <a:t>Paris Climate Agreement</a:t>
            </a:r>
          </a:p>
          <a:p>
            <a:r>
              <a:rPr lang="en-US" sz="2400" dirty="0"/>
              <a:t>Human Rights Council</a:t>
            </a:r>
          </a:p>
          <a:p>
            <a:r>
              <a:rPr lang="en-US" sz="2400" dirty="0"/>
              <a:t>Human Rights abuse</a:t>
            </a:r>
          </a:p>
          <a:p>
            <a:r>
              <a:rPr lang="en-US" sz="2400" dirty="0"/>
              <a:t>Regional peace negotiations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4BCD5-2C15-430E-AE35-8C835C3F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209" y="354888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02261-A464-4F7D-BD10-B6927711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06" y="3729057"/>
            <a:ext cx="1462503" cy="1935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7FB77-0AE7-4BD1-9E17-31D38BBD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206" y="2156262"/>
            <a:ext cx="1462503" cy="146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264AB-4397-460C-9831-A1F627F72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619" y="5774661"/>
            <a:ext cx="3568090" cy="91750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2A8B85-21F3-4CEA-965A-37696881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FEAF59-25F7-4DE5-8FD2-A3764D03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6C0-DFC7-435C-A839-0415F51182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9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2B4D-9B89-415B-BAC9-2E8EBDC9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34" y="566858"/>
            <a:ext cx="6554867" cy="1524000"/>
          </a:xfrm>
        </p:spPr>
        <p:txBody>
          <a:bodyPr>
            <a:normAutofit/>
          </a:bodyPr>
          <a:lstStyle/>
          <a:p>
            <a:r>
              <a:rPr lang="en-US" dirty="0"/>
              <a:t>Recent US withdrawal from multilateral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427B-E870-4CB8-9874-05D7D53165F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399" y="2219542"/>
            <a:ext cx="6554867" cy="37201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Trans-Pacific Partnership</a:t>
            </a:r>
          </a:p>
          <a:p>
            <a:r>
              <a:rPr lang="en-US" dirty="0"/>
              <a:t>UN - female reproduction.</a:t>
            </a:r>
          </a:p>
          <a:p>
            <a:r>
              <a:rPr lang="en-US" dirty="0"/>
              <a:t>UNHCR (UN High Representative for Refugees)</a:t>
            </a:r>
          </a:p>
          <a:p>
            <a:r>
              <a:rPr lang="en-US" dirty="0"/>
              <a:t>UNWRA (Relief and Works Agency for Palestine) </a:t>
            </a:r>
          </a:p>
          <a:p>
            <a:r>
              <a:rPr lang="en-US" dirty="0"/>
              <a:t>The US Muslim Ban </a:t>
            </a:r>
          </a:p>
          <a:p>
            <a:r>
              <a:rPr lang="en-US" dirty="0"/>
              <a:t>“Bad Hombres” and the US-Mexico wall</a:t>
            </a:r>
          </a:p>
          <a:p>
            <a:r>
              <a:rPr lang="en-US" dirty="0"/>
              <a:t>Separation of children from arrested parents of illegal immigrants</a:t>
            </a:r>
          </a:p>
          <a:p>
            <a:r>
              <a:rPr lang="en-US" dirty="0"/>
              <a:t>UN Global Compact for Migration  </a:t>
            </a:r>
          </a:p>
          <a:p>
            <a:r>
              <a:rPr lang="en-US" dirty="0"/>
              <a:t>Withdrawal from the Universal Postal Union (UPU)</a:t>
            </a:r>
          </a:p>
          <a:p>
            <a:r>
              <a:rPr lang="en-US" dirty="0"/>
              <a:t>And counting …?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939C7-61C4-44E0-93AA-6F7758B3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16" y="169442"/>
            <a:ext cx="1072664" cy="107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23142-DDA5-4569-8D33-188EA21C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81" y="2555190"/>
            <a:ext cx="1056547" cy="1129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D7DDD-C6E5-41C4-BC9F-F311EC70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316" y="1373545"/>
            <a:ext cx="1072664" cy="1072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BFC2D-86FC-40E9-AF73-23DC094CB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480" y="4901983"/>
            <a:ext cx="1074091" cy="1160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10D4D-5EFF-46D4-989B-F63700694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582" y="3886183"/>
            <a:ext cx="1404937" cy="81438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F8AB564-7CC6-4B93-BD5E-37CE0EB2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D47098F-B0DC-4D5B-A4AF-2C2E6451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9137" y="5939131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39502D1-0978-4594-A311-FA9EA8C2C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3" y="169442"/>
            <a:ext cx="1354512" cy="10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001-A755-412B-BAE8-1A45ED5C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in the United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90B5-166C-4BD0-960E-653C612AC7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6836" y="1613090"/>
            <a:ext cx="6554867" cy="3767667"/>
          </a:xfrm>
        </p:spPr>
        <p:txBody>
          <a:bodyPr>
            <a:normAutofit/>
          </a:bodyPr>
          <a:lstStyle/>
          <a:p>
            <a:r>
              <a:rPr lang="en-US" sz="2400" dirty="0"/>
              <a:t>Checks and balances</a:t>
            </a:r>
          </a:p>
          <a:p>
            <a:r>
              <a:rPr lang="en-US" sz="2400" dirty="0"/>
              <a:t>Negative consequences? </a:t>
            </a:r>
          </a:p>
          <a:p>
            <a:r>
              <a:rPr lang="en-US" sz="2400" dirty="0"/>
              <a:t>Multilateral skepticism may persist beyond Trump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9891D-343F-4281-BAD4-8292D9A0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685" y="256874"/>
            <a:ext cx="1922081" cy="1220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3C743-8428-46DA-AD7A-C9DAE230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8EF2C-752E-4FA4-8047-665C5152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8725" y="5837237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BC1A-CC5A-403C-9BCD-EC9ADB51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77E7-A64A-4404-9474-C883223D724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8677" y="2258646"/>
            <a:ext cx="6446494" cy="375242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EU and UN values aligned</a:t>
            </a:r>
          </a:p>
          <a:p>
            <a:r>
              <a:rPr lang="en-US" sz="2400" dirty="0"/>
              <a:t>Growing importance of UN to the EU</a:t>
            </a:r>
          </a:p>
          <a:p>
            <a:r>
              <a:rPr lang="en-US" sz="2400" dirty="0"/>
              <a:t>US administration’s skepticism towards EU </a:t>
            </a:r>
            <a:r>
              <a:rPr lang="da-DK" sz="2400" dirty="0"/>
              <a:t>&amp;</a:t>
            </a:r>
            <a:r>
              <a:rPr lang="en-US" sz="2400" dirty="0"/>
              <a:t> UN:</a:t>
            </a:r>
          </a:p>
          <a:p>
            <a:pPr marL="457200" lvl="1" indent="0">
              <a:buNone/>
            </a:pPr>
            <a:r>
              <a:rPr lang="en-US" sz="2400" dirty="0"/>
              <a:t>(1) unifying effect within EU</a:t>
            </a:r>
          </a:p>
          <a:p>
            <a:pPr marL="457200" lvl="1" indent="0">
              <a:buNone/>
            </a:pPr>
            <a:r>
              <a:rPr lang="en-US" sz="2400" dirty="0"/>
              <a:t>(2) weakening effect</a:t>
            </a:r>
          </a:p>
          <a:p>
            <a:pPr lvl="2"/>
            <a:r>
              <a:rPr lang="en-US" sz="2400" dirty="0"/>
              <a:t>“Rebels” within the EU</a:t>
            </a:r>
          </a:p>
          <a:p>
            <a:pPr lvl="2"/>
            <a:r>
              <a:rPr lang="en-US" sz="2400" dirty="0"/>
              <a:t>Trump</a:t>
            </a:r>
            <a:r>
              <a:rPr lang="da-DK" sz="2400" dirty="0"/>
              <a:t>-</a:t>
            </a:r>
            <a:r>
              <a:rPr lang="en-US" sz="2400" dirty="0"/>
              <a:t>like parties have a “sugar daddy”</a:t>
            </a:r>
          </a:p>
          <a:p>
            <a:pPr lvl="2"/>
            <a:r>
              <a:rPr lang="en-US" sz="2400" dirty="0"/>
              <a:t>Human rights issues within the EU</a:t>
            </a:r>
          </a:p>
          <a:p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6C286C9-A59A-4414-9A59-50B69A33F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6" y="330582"/>
            <a:ext cx="2001176" cy="13274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31A81-5D35-43D6-A11C-12148FC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91" y="6339063"/>
            <a:ext cx="6561771" cy="365125"/>
          </a:xfrm>
        </p:spPr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30307-7B89-4779-A19D-002FF857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7626" y="5906724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D16-2A34-4F38-85D3-A8A1ECA5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multilateralism survive current trends?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45D5-7F7A-43A5-BDD1-32C08C464B8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400" dirty="0"/>
              <a:t>American democratic values behind League of Nations and UN</a:t>
            </a:r>
          </a:p>
          <a:p>
            <a:r>
              <a:rPr lang="en-US" sz="2400" dirty="0"/>
              <a:t>UN designed to avoid effects of Realpolitik in 1930s</a:t>
            </a:r>
          </a:p>
          <a:p>
            <a:r>
              <a:rPr lang="en-US" sz="2400" dirty="0"/>
              <a:t>Current US attacks on multilateralism only gives legitimacy to national decisions</a:t>
            </a:r>
          </a:p>
          <a:p>
            <a:r>
              <a:rPr lang="en-US" sz="2400" dirty="0"/>
              <a:t>Science demands global solutions</a:t>
            </a:r>
          </a:p>
          <a:p>
            <a:r>
              <a:rPr lang="en-US" sz="2400" dirty="0"/>
              <a:t>Who can fill current vacuum left by US?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DA4FE-EB0F-4EB8-826F-020CEF19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18" y="139647"/>
            <a:ext cx="2409825" cy="18097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2676B-F79C-46E8-8E05-BC4FB46F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Mikael Barfod, </a:t>
            </a:r>
            <a:r>
              <a:rPr lang="en-US" i="1" dirty="0" err="1"/>
              <a:t>Huddersfield</a:t>
            </a:r>
            <a:r>
              <a:rPr lang="en-US" i="1" dirty="0"/>
              <a:t>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807D-3EF6-4CDB-92DA-0DDB36C5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6703" y="5867400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BC4CEE5-A1B6-433C-AF24-3196F4A1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68750"/>
            <a:ext cx="3524250" cy="2390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FB224-0298-4C9B-8B48-65DB6A6C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35" y="293927"/>
            <a:ext cx="5498911" cy="1675549"/>
          </a:xfrm>
        </p:spPr>
        <p:txBody>
          <a:bodyPr>
            <a:normAutofit fontScale="90000"/>
          </a:bodyPr>
          <a:lstStyle/>
          <a:p>
            <a:r>
              <a:rPr lang="en-US" dirty="0"/>
              <a:t>EU could lead rebuilding of multilateralism </a:t>
            </a:r>
            <a:r>
              <a:rPr lang="da-DK" dirty="0"/>
              <a:t>&amp;</a:t>
            </a:r>
            <a:r>
              <a:rPr lang="en-US" dirty="0"/>
              <a:t> reform of 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C5F0-0C23-4E5C-8553-0DBD5830CD5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0642" y="2337189"/>
            <a:ext cx="6554867" cy="376766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EU’s commitment to effective multilateralism.</a:t>
            </a:r>
          </a:p>
          <a:p>
            <a:r>
              <a:rPr lang="en-US" sz="2400" dirty="0"/>
              <a:t>EU’s State-like status &amp; the only full participant non-state actor in UN</a:t>
            </a:r>
          </a:p>
          <a:p>
            <a:r>
              <a:rPr lang="en-US" sz="2400" dirty="0"/>
              <a:t>EU is largest financial contributor to UN </a:t>
            </a:r>
          </a:p>
          <a:p>
            <a:r>
              <a:rPr lang="en-US" sz="2400" dirty="0"/>
              <a:t>EU supports the UN reform agenda</a:t>
            </a:r>
          </a:p>
          <a:p>
            <a:r>
              <a:rPr lang="en-US" sz="2400" dirty="0"/>
              <a:t>EU can help to rebuild &amp; reform in open-ended international partnership with all countries, including the US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E64B9-284C-4334-AB01-C97A68A1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Mikael Barfod, Huddersfield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3EE7-1C4D-4F59-A0F6-F758333B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4180" y="5867400"/>
            <a:ext cx="856907" cy="669925"/>
          </a:xfrm>
        </p:spPr>
        <p:txBody>
          <a:bodyPr/>
          <a:lstStyle/>
          <a:p>
            <a:fld id="{28DCD6C0-DFC7-435C-A839-0415F51182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708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578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Wingdings 3</vt:lpstr>
      <vt:lpstr>Slice</vt:lpstr>
      <vt:lpstr>2_Slice</vt:lpstr>
      <vt:lpstr>1_Slice</vt:lpstr>
      <vt:lpstr>Filling the Vacuum: who will save multilateralism?  </vt:lpstr>
      <vt:lpstr>Multilateral organisations have never been perfect </vt:lpstr>
      <vt:lpstr>New US philosophy on multilateralism</vt:lpstr>
      <vt:lpstr>Trump’s actions on multilateralism</vt:lpstr>
      <vt:lpstr>Recent US withdrawal from multilateral commitments</vt:lpstr>
      <vt:lpstr>Reaction in the United States </vt:lpstr>
      <vt:lpstr>Reaction in Europe</vt:lpstr>
      <vt:lpstr>How can multilateralism survive current trends? </vt:lpstr>
      <vt:lpstr>EU could lead rebuilding of multilateralism &amp; reform of UN</vt:lpstr>
      <vt:lpstr>Why is the UN ready for reformS? </vt:lpstr>
      <vt:lpstr>Conclusion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the Vacuum: who will save multilateralism?</dc:title>
  <dc:creator>Mikael Barfod</dc:creator>
  <cp:lastModifiedBy>Sue Hanson</cp:lastModifiedBy>
  <cp:revision>41</cp:revision>
  <dcterms:created xsi:type="dcterms:W3CDTF">2019-01-03T16:04:40Z</dcterms:created>
  <dcterms:modified xsi:type="dcterms:W3CDTF">2019-01-29T11:25:41Z</dcterms:modified>
</cp:coreProperties>
</file>