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1" r:id="rId2"/>
    <p:sldId id="274" r:id="rId3"/>
    <p:sldId id="262" r:id="rId4"/>
    <p:sldId id="268" r:id="rId5"/>
    <p:sldId id="278" r:id="rId6"/>
    <p:sldId id="275" r:id="rId7"/>
    <p:sldId id="276" r:id="rId8"/>
    <p:sldId id="280" r:id="rId9"/>
    <p:sldId id="279" r:id="rId10"/>
    <p:sldId id="269" r:id="rId11"/>
    <p:sldId id="277" r:id="rId12"/>
    <p:sldId id="265" r:id="rId13"/>
    <p:sldId id="266"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1"/>
    <a:srgbClr val="3823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51" autoAdjust="0"/>
    <p:restoredTop sz="86285"/>
  </p:normalViewPr>
  <p:slideViewPr>
    <p:cSldViewPr snapToGrid="0">
      <p:cViewPr varScale="1">
        <p:scale>
          <a:sx n="63" d="100"/>
          <a:sy n="63" d="100"/>
        </p:scale>
        <p:origin x="1116" y="66"/>
      </p:cViewPr>
      <p:guideLst/>
    </p:cSldViewPr>
  </p:slideViewPr>
  <p:outlineViewPr>
    <p:cViewPr>
      <p:scale>
        <a:sx n="33" d="100"/>
        <a:sy n="33" d="100"/>
      </p:scale>
      <p:origin x="0" y="-9896"/>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99" d="100"/>
          <a:sy n="99" d="100"/>
        </p:scale>
        <p:origin x="40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image" Target="../media/image7.jpg"/></Relationships>
</file>

<file path=ppt/diagrams/_rels/drawing2.xml.rels><?xml version="1.0" encoding="UTF-8" standalone="yes"?>
<Relationships xmlns="http://schemas.openxmlformats.org/package/2006/relationships"><Relationship Id="rId1"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89238F-3475-774D-A60C-68FE5BF29E6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EBCF156-9320-284B-8655-1FF35596BAE7}">
      <dgm:prSet/>
      <dgm:spPr/>
      <dgm:t>
        <a:bodyPr/>
        <a:lstStyle/>
        <a:p>
          <a:r>
            <a:rPr lang="en-GB"/>
            <a:t>We explored previous published research to identify barriers to, and facilitators of, help-seeking faced by BAME and immigrant women. </a:t>
          </a:r>
        </a:p>
      </dgm:t>
    </dgm:pt>
    <dgm:pt modelId="{F4D460A3-51BB-DF4B-8C16-13FB631187EB}" type="parTrans" cxnId="{82D33AF5-A014-EA47-ADC7-FB0F140E3879}">
      <dgm:prSet/>
      <dgm:spPr/>
      <dgm:t>
        <a:bodyPr/>
        <a:lstStyle/>
        <a:p>
          <a:endParaRPr lang="en-US"/>
        </a:p>
      </dgm:t>
    </dgm:pt>
    <dgm:pt modelId="{7DC14D30-6DE5-7240-87F2-76B5BE75E8E6}" type="sibTrans" cxnId="{82D33AF5-A014-EA47-ADC7-FB0F140E3879}">
      <dgm:prSet/>
      <dgm:spPr/>
      <dgm:t>
        <a:bodyPr/>
        <a:lstStyle/>
        <a:p>
          <a:endParaRPr lang="en-US"/>
        </a:p>
      </dgm:t>
    </dgm:pt>
    <dgm:pt modelId="{BBCF2B8E-665A-BA4A-A641-BEEC2780B779}">
      <dgm:prSet/>
      <dgm:spPr/>
      <dgm:t>
        <a:bodyPr/>
        <a:lstStyle/>
        <a:p>
          <a:r>
            <a:rPr lang="en-GB" dirty="0"/>
            <a:t>We collated the findings from 45 papers of samples including approximately 882 BAME women, 614 of whom were immigrants. </a:t>
          </a:r>
        </a:p>
      </dgm:t>
    </dgm:pt>
    <dgm:pt modelId="{57A0B4AB-6D2A-EE45-92FA-9A5C171C4322}" type="parTrans" cxnId="{3CDC852C-27C1-504F-9698-A6304759A666}">
      <dgm:prSet/>
      <dgm:spPr/>
      <dgm:t>
        <a:bodyPr/>
        <a:lstStyle/>
        <a:p>
          <a:endParaRPr lang="en-US"/>
        </a:p>
      </dgm:t>
    </dgm:pt>
    <dgm:pt modelId="{2ABC2C89-6328-3A48-915E-C326AE43F727}" type="sibTrans" cxnId="{3CDC852C-27C1-504F-9698-A6304759A666}">
      <dgm:prSet/>
      <dgm:spPr/>
      <dgm:t>
        <a:bodyPr/>
        <a:lstStyle/>
        <a:p>
          <a:endParaRPr lang="en-US"/>
        </a:p>
      </dgm:t>
    </dgm:pt>
    <dgm:pt modelId="{81D413D5-ACE0-D443-AC0A-DBF2A37FFE1C}">
      <dgm:prSet/>
      <dgm:spPr/>
      <dgm:t>
        <a:bodyPr/>
        <a:lstStyle/>
        <a:p>
          <a:r>
            <a:rPr lang="en-GB"/>
            <a:t>Global research. Most of the studies included were conducted in the US. Only two studies explored experiences of immigrant women in the UK</a:t>
          </a:r>
        </a:p>
      </dgm:t>
    </dgm:pt>
    <dgm:pt modelId="{604C1207-32A0-2A43-A5FC-55C80A83DFCA}" type="parTrans" cxnId="{40D8B9CE-944F-004C-8FE8-12852DA93A3C}">
      <dgm:prSet/>
      <dgm:spPr/>
      <dgm:t>
        <a:bodyPr/>
        <a:lstStyle/>
        <a:p>
          <a:endParaRPr lang="en-US"/>
        </a:p>
      </dgm:t>
    </dgm:pt>
    <dgm:pt modelId="{A9314EA0-64E6-104A-BEE0-7E22FDB888ED}" type="sibTrans" cxnId="{40D8B9CE-944F-004C-8FE8-12852DA93A3C}">
      <dgm:prSet/>
      <dgm:spPr/>
      <dgm:t>
        <a:bodyPr/>
        <a:lstStyle/>
        <a:p>
          <a:endParaRPr lang="en-US"/>
        </a:p>
      </dgm:t>
    </dgm:pt>
    <dgm:pt modelId="{86208BEF-DE93-C344-A80E-C10B9DFC77FB}" type="pres">
      <dgm:prSet presAssocID="{1289238F-3475-774D-A60C-68FE5BF29E62}" presName="linear" presStyleCnt="0">
        <dgm:presLayoutVars>
          <dgm:animLvl val="lvl"/>
          <dgm:resizeHandles val="exact"/>
        </dgm:presLayoutVars>
      </dgm:prSet>
      <dgm:spPr/>
    </dgm:pt>
    <dgm:pt modelId="{C18BD8BE-068C-6541-9CE8-F71DC9C1369E}" type="pres">
      <dgm:prSet presAssocID="{4EBCF156-9320-284B-8655-1FF35596BAE7}" presName="parentText" presStyleLbl="node1" presStyleIdx="0" presStyleCnt="3">
        <dgm:presLayoutVars>
          <dgm:chMax val="0"/>
          <dgm:bulletEnabled val="1"/>
        </dgm:presLayoutVars>
      </dgm:prSet>
      <dgm:spPr/>
    </dgm:pt>
    <dgm:pt modelId="{DB3E7590-A3E1-834A-8B13-0135CA1739FC}" type="pres">
      <dgm:prSet presAssocID="{7DC14D30-6DE5-7240-87F2-76B5BE75E8E6}" presName="spacer" presStyleCnt="0"/>
      <dgm:spPr/>
    </dgm:pt>
    <dgm:pt modelId="{637BEDB4-117C-2D41-A55C-C286E1045057}" type="pres">
      <dgm:prSet presAssocID="{BBCF2B8E-665A-BA4A-A641-BEEC2780B779}" presName="parentText" presStyleLbl="node1" presStyleIdx="1" presStyleCnt="3">
        <dgm:presLayoutVars>
          <dgm:chMax val="0"/>
          <dgm:bulletEnabled val="1"/>
        </dgm:presLayoutVars>
      </dgm:prSet>
      <dgm:spPr/>
    </dgm:pt>
    <dgm:pt modelId="{65E91E9C-C273-D142-80ED-687A920D0B57}" type="pres">
      <dgm:prSet presAssocID="{2ABC2C89-6328-3A48-915E-C326AE43F727}" presName="spacer" presStyleCnt="0"/>
      <dgm:spPr/>
    </dgm:pt>
    <dgm:pt modelId="{A0A59106-28AE-F443-936A-224A7D1CA0FB}" type="pres">
      <dgm:prSet presAssocID="{81D413D5-ACE0-D443-AC0A-DBF2A37FFE1C}" presName="parentText" presStyleLbl="node1" presStyleIdx="2" presStyleCnt="3">
        <dgm:presLayoutVars>
          <dgm:chMax val="0"/>
          <dgm:bulletEnabled val="1"/>
        </dgm:presLayoutVars>
      </dgm:prSet>
      <dgm:spPr/>
    </dgm:pt>
  </dgm:ptLst>
  <dgm:cxnLst>
    <dgm:cxn modelId="{62DB9E10-583D-6649-B1F0-2B139C2F376B}" type="presOf" srcId="{1289238F-3475-774D-A60C-68FE5BF29E62}" destId="{86208BEF-DE93-C344-A80E-C10B9DFC77FB}" srcOrd="0" destOrd="0" presId="urn:microsoft.com/office/officeart/2005/8/layout/vList2"/>
    <dgm:cxn modelId="{3CDC852C-27C1-504F-9698-A6304759A666}" srcId="{1289238F-3475-774D-A60C-68FE5BF29E62}" destId="{BBCF2B8E-665A-BA4A-A641-BEEC2780B779}" srcOrd="1" destOrd="0" parTransId="{57A0B4AB-6D2A-EE45-92FA-9A5C171C4322}" sibTransId="{2ABC2C89-6328-3A48-915E-C326AE43F727}"/>
    <dgm:cxn modelId="{88B8494A-326B-8047-9F7E-CB17A5B177AD}" type="presOf" srcId="{4EBCF156-9320-284B-8655-1FF35596BAE7}" destId="{C18BD8BE-068C-6541-9CE8-F71DC9C1369E}" srcOrd="0" destOrd="0" presId="urn:microsoft.com/office/officeart/2005/8/layout/vList2"/>
    <dgm:cxn modelId="{549F1374-3513-F647-BE25-FE433EBD7F7A}" type="presOf" srcId="{BBCF2B8E-665A-BA4A-A641-BEEC2780B779}" destId="{637BEDB4-117C-2D41-A55C-C286E1045057}" srcOrd="0" destOrd="0" presId="urn:microsoft.com/office/officeart/2005/8/layout/vList2"/>
    <dgm:cxn modelId="{B09C3FCC-4763-D848-A374-FF343C0611AF}" type="presOf" srcId="{81D413D5-ACE0-D443-AC0A-DBF2A37FFE1C}" destId="{A0A59106-28AE-F443-936A-224A7D1CA0FB}" srcOrd="0" destOrd="0" presId="urn:microsoft.com/office/officeart/2005/8/layout/vList2"/>
    <dgm:cxn modelId="{40D8B9CE-944F-004C-8FE8-12852DA93A3C}" srcId="{1289238F-3475-774D-A60C-68FE5BF29E62}" destId="{81D413D5-ACE0-D443-AC0A-DBF2A37FFE1C}" srcOrd="2" destOrd="0" parTransId="{604C1207-32A0-2A43-A5FC-55C80A83DFCA}" sibTransId="{A9314EA0-64E6-104A-BEE0-7E22FDB888ED}"/>
    <dgm:cxn modelId="{82D33AF5-A014-EA47-ADC7-FB0F140E3879}" srcId="{1289238F-3475-774D-A60C-68FE5BF29E62}" destId="{4EBCF156-9320-284B-8655-1FF35596BAE7}" srcOrd="0" destOrd="0" parTransId="{F4D460A3-51BB-DF4B-8C16-13FB631187EB}" sibTransId="{7DC14D30-6DE5-7240-87F2-76B5BE75E8E6}"/>
    <dgm:cxn modelId="{704994FE-1407-8C41-BCFB-246B0AC2A6F9}" type="presParOf" srcId="{86208BEF-DE93-C344-A80E-C10B9DFC77FB}" destId="{C18BD8BE-068C-6541-9CE8-F71DC9C1369E}" srcOrd="0" destOrd="0" presId="urn:microsoft.com/office/officeart/2005/8/layout/vList2"/>
    <dgm:cxn modelId="{7FCAA054-5FBD-2143-9EB0-A5DAFE442D39}" type="presParOf" srcId="{86208BEF-DE93-C344-A80E-C10B9DFC77FB}" destId="{DB3E7590-A3E1-834A-8B13-0135CA1739FC}" srcOrd="1" destOrd="0" presId="urn:microsoft.com/office/officeart/2005/8/layout/vList2"/>
    <dgm:cxn modelId="{16DDE6E9-D6EA-564C-97A5-D32D88EFDF00}" type="presParOf" srcId="{86208BEF-DE93-C344-A80E-C10B9DFC77FB}" destId="{637BEDB4-117C-2D41-A55C-C286E1045057}" srcOrd="2" destOrd="0" presId="urn:microsoft.com/office/officeart/2005/8/layout/vList2"/>
    <dgm:cxn modelId="{500F5777-1B8C-B447-80EC-2795C8B312E1}" type="presParOf" srcId="{86208BEF-DE93-C344-A80E-C10B9DFC77FB}" destId="{65E91E9C-C273-D142-80ED-687A920D0B57}" srcOrd="3" destOrd="0" presId="urn:microsoft.com/office/officeart/2005/8/layout/vList2"/>
    <dgm:cxn modelId="{3105BD61-DF3F-924C-86E0-94A3698148E3}" type="presParOf" srcId="{86208BEF-DE93-C344-A80E-C10B9DFC77FB}" destId="{A0A59106-28AE-F443-936A-224A7D1CA0F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360986-BA1D-D64A-BB8F-7E3640CE16C8}"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6A52402F-03D8-664E-8DA6-527916CB8590}">
      <dgm:prSet/>
      <dgm:spPr/>
      <dgm:t>
        <a:bodyPr/>
        <a:lstStyle/>
        <a:p>
          <a:r>
            <a:rPr lang="en-GB" dirty="0"/>
            <a:t>Barriers to help-seeking are greater for BAME women and even greater for immigrant women, due to:</a:t>
          </a:r>
        </a:p>
      </dgm:t>
    </dgm:pt>
    <dgm:pt modelId="{CAB0A756-F496-D84D-885B-483BF0ED5EB3}" type="parTrans" cxnId="{D7C64031-3325-A949-9662-CACA544C8DA7}">
      <dgm:prSet/>
      <dgm:spPr/>
      <dgm:t>
        <a:bodyPr/>
        <a:lstStyle/>
        <a:p>
          <a:endParaRPr lang="en-US"/>
        </a:p>
      </dgm:t>
    </dgm:pt>
    <dgm:pt modelId="{311B86D4-E386-9C4F-98B3-670E3299E45B}" type="sibTrans" cxnId="{D7C64031-3325-A949-9662-CACA544C8DA7}">
      <dgm:prSet/>
      <dgm:spPr/>
      <dgm:t>
        <a:bodyPr/>
        <a:lstStyle/>
        <a:p>
          <a:endParaRPr lang="en-US"/>
        </a:p>
      </dgm:t>
    </dgm:pt>
    <dgm:pt modelId="{8E3A579A-634E-2444-9253-1E8B37E6A2E1}">
      <dgm:prSet/>
      <dgm:spPr/>
      <dgm:t>
        <a:bodyPr/>
        <a:lstStyle/>
        <a:p>
          <a:r>
            <a:rPr lang="en-GB" b="1"/>
            <a:t>Cultural norms and values</a:t>
          </a:r>
          <a:r>
            <a:rPr lang="en-GB"/>
            <a:t> </a:t>
          </a:r>
        </a:p>
      </dgm:t>
    </dgm:pt>
    <dgm:pt modelId="{94B4BC1B-3A52-F64D-914A-11E290429594}" type="parTrans" cxnId="{822E09F4-D486-8240-BB2A-B5114528E620}">
      <dgm:prSet/>
      <dgm:spPr/>
      <dgm:t>
        <a:bodyPr/>
        <a:lstStyle/>
        <a:p>
          <a:endParaRPr lang="en-US"/>
        </a:p>
      </dgm:t>
    </dgm:pt>
    <dgm:pt modelId="{28021130-4EC8-6E44-B581-E9D711A4D168}" type="sibTrans" cxnId="{822E09F4-D486-8240-BB2A-B5114528E620}">
      <dgm:prSet/>
      <dgm:spPr/>
      <dgm:t>
        <a:bodyPr/>
        <a:lstStyle/>
        <a:p>
          <a:endParaRPr lang="en-US"/>
        </a:p>
      </dgm:t>
    </dgm:pt>
    <dgm:pt modelId="{EA325A7D-0041-D54A-910A-067493F9C17E}">
      <dgm:prSet/>
      <dgm:spPr/>
      <dgm:t>
        <a:bodyPr/>
        <a:lstStyle/>
        <a:p>
          <a:r>
            <a:rPr lang="en-GB" b="1"/>
            <a:t>Religion</a:t>
          </a:r>
          <a:endParaRPr lang="en-GB"/>
        </a:p>
      </dgm:t>
    </dgm:pt>
    <dgm:pt modelId="{F241CE37-190E-D746-821F-C070F5F8EB5F}" type="parTrans" cxnId="{A39F48B2-64DB-0B44-B4A2-418C095D519D}">
      <dgm:prSet/>
      <dgm:spPr/>
      <dgm:t>
        <a:bodyPr/>
        <a:lstStyle/>
        <a:p>
          <a:endParaRPr lang="en-US"/>
        </a:p>
      </dgm:t>
    </dgm:pt>
    <dgm:pt modelId="{AD628847-D6AD-DC47-B599-7D8D2753F303}" type="sibTrans" cxnId="{A39F48B2-64DB-0B44-B4A2-418C095D519D}">
      <dgm:prSet/>
      <dgm:spPr/>
      <dgm:t>
        <a:bodyPr/>
        <a:lstStyle/>
        <a:p>
          <a:endParaRPr lang="en-US"/>
        </a:p>
      </dgm:t>
    </dgm:pt>
    <dgm:pt modelId="{F2B4B330-1DE6-1C4B-A3DC-07B17ED12FFD}">
      <dgm:prSet/>
      <dgm:spPr/>
      <dgm:t>
        <a:bodyPr/>
        <a:lstStyle/>
        <a:p>
          <a:r>
            <a:rPr lang="en-GB" b="1"/>
            <a:t>Immigration issues</a:t>
          </a:r>
          <a:endParaRPr lang="en-GB"/>
        </a:p>
      </dgm:t>
    </dgm:pt>
    <dgm:pt modelId="{AB46B85B-5F9A-4348-B132-09AF18E9651E}" type="parTrans" cxnId="{D0996263-0612-5143-A31E-CAEF4DFD12D0}">
      <dgm:prSet/>
      <dgm:spPr/>
      <dgm:t>
        <a:bodyPr/>
        <a:lstStyle/>
        <a:p>
          <a:endParaRPr lang="en-US"/>
        </a:p>
      </dgm:t>
    </dgm:pt>
    <dgm:pt modelId="{EBE8AB20-C50E-7340-97E8-BB0E98E9CF17}" type="sibTrans" cxnId="{D0996263-0612-5143-A31E-CAEF4DFD12D0}">
      <dgm:prSet/>
      <dgm:spPr/>
      <dgm:t>
        <a:bodyPr/>
        <a:lstStyle/>
        <a:p>
          <a:endParaRPr lang="en-US"/>
        </a:p>
      </dgm:t>
    </dgm:pt>
    <dgm:pt modelId="{BCF355C7-A71C-AF4F-8309-1844D980CEAD}">
      <dgm:prSet/>
      <dgm:spPr/>
      <dgm:t>
        <a:bodyPr/>
        <a:lstStyle/>
        <a:p>
          <a:r>
            <a:rPr lang="en-GB" b="1"/>
            <a:t>Racism/discrimination</a:t>
          </a:r>
          <a:endParaRPr lang="en-GB"/>
        </a:p>
      </dgm:t>
    </dgm:pt>
    <dgm:pt modelId="{9885539A-459F-054A-ADC8-1C826E0E7019}" type="parTrans" cxnId="{52D88675-6825-4141-B6FB-071BE42B760E}">
      <dgm:prSet/>
      <dgm:spPr/>
      <dgm:t>
        <a:bodyPr/>
        <a:lstStyle/>
        <a:p>
          <a:endParaRPr lang="en-US"/>
        </a:p>
      </dgm:t>
    </dgm:pt>
    <dgm:pt modelId="{BCFB33E0-B0A7-4B46-AE1C-CE1D434078CF}" type="sibTrans" cxnId="{52D88675-6825-4141-B6FB-071BE42B760E}">
      <dgm:prSet/>
      <dgm:spPr/>
      <dgm:t>
        <a:bodyPr/>
        <a:lstStyle/>
        <a:p>
          <a:endParaRPr lang="en-US"/>
        </a:p>
      </dgm:t>
    </dgm:pt>
    <dgm:pt modelId="{A1BF1EB6-D21B-9440-BB99-FB9FF4EC0AC8}">
      <dgm:prSet/>
      <dgm:spPr/>
      <dgm:t>
        <a:bodyPr/>
        <a:lstStyle/>
        <a:p>
          <a:r>
            <a:rPr lang="en-GB" b="1"/>
            <a:t>Lack of cultural competence and diversity within frontline services </a:t>
          </a:r>
          <a:endParaRPr lang="en-GB"/>
        </a:p>
      </dgm:t>
    </dgm:pt>
    <dgm:pt modelId="{27C4D23C-C63B-0540-8B10-761A93BA9ADE}" type="parTrans" cxnId="{B9EF2341-E1C3-D343-B483-9ACF74A0B55D}">
      <dgm:prSet/>
      <dgm:spPr/>
      <dgm:t>
        <a:bodyPr/>
        <a:lstStyle/>
        <a:p>
          <a:endParaRPr lang="en-US"/>
        </a:p>
      </dgm:t>
    </dgm:pt>
    <dgm:pt modelId="{B1A54B5C-A9A5-4144-A698-26684E47580D}" type="sibTrans" cxnId="{B9EF2341-E1C3-D343-B483-9ACF74A0B55D}">
      <dgm:prSet/>
      <dgm:spPr/>
      <dgm:t>
        <a:bodyPr/>
        <a:lstStyle/>
        <a:p>
          <a:endParaRPr lang="en-US"/>
        </a:p>
      </dgm:t>
    </dgm:pt>
    <dgm:pt modelId="{15093EC7-7465-7245-B6DC-586467DBF4BD}" type="pres">
      <dgm:prSet presAssocID="{5A360986-BA1D-D64A-BB8F-7E3640CE16C8}" presName="linearFlow" presStyleCnt="0">
        <dgm:presLayoutVars>
          <dgm:dir/>
          <dgm:resizeHandles val="exact"/>
        </dgm:presLayoutVars>
      </dgm:prSet>
      <dgm:spPr/>
    </dgm:pt>
    <dgm:pt modelId="{CBAD93AD-B55E-BB43-880C-E64830214A22}" type="pres">
      <dgm:prSet presAssocID="{6A52402F-03D8-664E-8DA6-527916CB8590}" presName="composite" presStyleCnt="0"/>
      <dgm:spPr/>
    </dgm:pt>
    <dgm:pt modelId="{68CA577C-CFB2-F640-8814-BFDC2DFD5978}" type="pres">
      <dgm:prSet presAssocID="{6A52402F-03D8-664E-8DA6-527916CB8590}" presName="imgShp" presStyleLbl="fgImgPlace1" presStyleIdx="0" presStyleCnt="1" custLinFactNeighborX="1693" custLinFactNeighborY="0"/>
      <dgm:spPr>
        <a:blipFill>
          <a:blip xmlns:r="http://schemas.openxmlformats.org/officeDocument/2006/relationships" r:embed="rId1">
            <a:alphaModFix amt="19000"/>
            <a:extLst>
              <a:ext uri="{28A0092B-C50C-407E-A947-70E740481C1C}">
                <a14:useLocalDpi xmlns:a14="http://schemas.microsoft.com/office/drawing/2010/main" val="0"/>
              </a:ext>
            </a:extLst>
          </a:blip>
          <a:srcRect/>
          <a:stretch>
            <a:fillRect/>
          </a:stretch>
        </a:blipFill>
        <a:effectLst>
          <a:outerShdw blurRad="939800" dist="50800" dir="5400000" algn="ctr" rotWithShape="0">
            <a:srgbClr val="000000">
              <a:alpha val="77000"/>
            </a:srgbClr>
          </a:outerShdw>
        </a:effectLst>
      </dgm:spPr>
    </dgm:pt>
    <dgm:pt modelId="{A6372BFA-B082-9D45-9455-46D22DBAB01B}" type="pres">
      <dgm:prSet presAssocID="{6A52402F-03D8-664E-8DA6-527916CB8590}" presName="txShp" presStyleLbl="node1" presStyleIdx="0" presStyleCnt="1">
        <dgm:presLayoutVars>
          <dgm:bulletEnabled val="1"/>
        </dgm:presLayoutVars>
      </dgm:prSet>
      <dgm:spPr/>
    </dgm:pt>
  </dgm:ptLst>
  <dgm:cxnLst>
    <dgm:cxn modelId="{991A8E2F-B613-FB43-A258-94D3F48A5023}" type="presOf" srcId="{EA325A7D-0041-D54A-910A-067493F9C17E}" destId="{A6372BFA-B082-9D45-9455-46D22DBAB01B}" srcOrd="0" destOrd="2" presId="urn:microsoft.com/office/officeart/2005/8/layout/vList3"/>
    <dgm:cxn modelId="{8B882F31-2858-3C41-B234-3F3D4D824EA4}" type="presOf" srcId="{8E3A579A-634E-2444-9253-1E8B37E6A2E1}" destId="{A6372BFA-B082-9D45-9455-46D22DBAB01B}" srcOrd="0" destOrd="1" presId="urn:microsoft.com/office/officeart/2005/8/layout/vList3"/>
    <dgm:cxn modelId="{D7C64031-3325-A949-9662-CACA544C8DA7}" srcId="{5A360986-BA1D-D64A-BB8F-7E3640CE16C8}" destId="{6A52402F-03D8-664E-8DA6-527916CB8590}" srcOrd="0" destOrd="0" parTransId="{CAB0A756-F496-D84D-885B-483BF0ED5EB3}" sibTransId="{311B86D4-E386-9C4F-98B3-670E3299E45B}"/>
    <dgm:cxn modelId="{77AD8A40-6E7A-3E42-957B-7A1DBF9F4623}" type="presOf" srcId="{BCF355C7-A71C-AF4F-8309-1844D980CEAD}" destId="{A6372BFA-B082-9D45-9455-46D22DBAB01B}" srcOrd="0" destOrd="4" presId="urn:microsoft.com/office/officeart/2005/8/layout/vList3"/>
    <dgm:cxn modelId="{B9EF2341-E1C3-D343-B483-9ACF74A0B55D}" srcId="{6A52402F-03D8-664E-8DA6-527916CB8590}" destId="{A1BF1EB6-D21B-9440-BB99-FB9FF4EC0AC8}" srcOrd="4" destOrd="0" parTransId="{27C4D23C-C63B-0540-8B10-761A93BA9ADE}" sibTransId="{B1A54B5C-A9A5-4144-A698-26684E47580D}"/>
    <dgm:cxn modelId="{D0996263-0612-5143-A31E-CAEF4DFD12D0}" srcId="{6A52402F-03D8-664E-8DA6-527916CB8590}" destId="{F2B4B330-1DE6-1C4B-A3DC-07B17ED12FFD}" srcOrd="2" destOrd="0" parTransId="{AB46B85B-5F9A-4348-B132-09AF18E9651E}" sibTransId="{EBE8AB20-C50E-7340-97E8-BB0E98E9CF17}"/>
    <dgm:cxn modelId="{52D88675-6825-4141-B6FB-071BE42B760E}" srcId="{6A52402F-03D8-664E-8DA6-527916CB8590}" destId="{BCF355C7-A71C-AF4F-8309-1844D980CEAD}" srcOrd="3" destOrd="0" parTransId="{9885539A-459F-054A-ADC8-1C826E0E7019}" sibTransId="{BCFB33E0-B0A7-4B46-AE1C-CE1D434078CF}"/>
    <dgm:cxn modelId="{C2CA119A-D404-5C4B-A61D-D533A48842AD}" type="presOf" srcId="{6A52402F-03D8-664E-8DA6-527916CB8590}" destId="{A6372BFA-B082-9D45-9455-46D22DBAB01B}" srcOrd="0" destOrd="0" presId="urn:microsoft.com/office/officeart/2005/8/layout/vList3"/>
    <dgm:cxn modelId="{A39F48B2-64DB-0B44-B4A2-418C095D519D}" srcId="{6A52402F-03D8-664E-8DA6-527916CB8590}" destId="{EA325A7D-0041-D54A-910A-067493F9C17E}" srcOrd="1" destOrd="0" parTransId="{F241CE37-190E-D746-821F-C070F5F8EB5F}" sibTransId="{AD628847-D6AD-DC47-B599-7D8D2753F303}"/>
    <dgm:cxn modelId="{EA33E0C9-B317-B54D-9C4A-460F183A5648}" type="presOf" srcId="{A1BF1EB6-D21B-9440-BB99-FB9FF4EC0AC8}" destId="{A6372BFA-B082-9D45-9455-46D22DBAB01B}" srcOrd="0" destOrd="5" presId="urn:microsoft.com/office/officeart/2005/8/layout/vList3"/>
    <dgm:cxn modelId="{9E01BAD5-5EC9-9641-A8FB-E38B62343EA4}" type="presOf" srcId="{5A360986-BA1D-D64A-BB8F-7E3640CE16C8}" destId="{15093EC7-7465-7245-B6DC-586467DBF4BD}" srcOrd="0" destOrd="0" presId="urn:microsoft.com/office/officeart/2005/8/layout/vList3"/>
    <dgm:cxn modelId="{0D50E7E2-4BF1-F241-813E-6C5A518F38D8}" type="presOf" srcId="{F2B4B330-1DE6-1C4B-A3DC-07B17ED12FFD}" destId="{A6372BFA-B082-9D45-9455-46D22DBAB01B}" srcOrd="0" destOrd="3" presId="urn:microsoft.com/office/officeart/2005/8/layout/vList3"/>
    <dgm:cxn modelId="{822E09F4-D486-8240-BB2A-B5114528E620}" srcId="{6A52402F-03D8-664E-8DA6-527916CB8590}" destId="{8E3A579A-634E-2444-9253-1E8B37E6A2E1}" srcOrd="0" destOrd="0" parTransId="{94B4BC1B-3A52-F64D-914A-11E290429594}" sibTransId="{28021130-4EC8-6E44-B581-E9D711A4D168}"/>
    <dgm:cxn modelId="{DEDAB05C-DEEB-D54C-9C33-9D54D422C78A}" type="presParOf" srcId="{15093EC7-7465-7245-B6DC-586467DBF4BD}" destId="{CBAD93AD-B55E-BB43-880C-E64830214A22}" srcOrd="0" destOrd="0" presId="urn:microsoft.com/office/officeart/2005/8/layout/vList3"/>
    <dgm:cxn modelId="{E0C7BA59-6484-3645-9C29-43E195CB630C}" type="presParOf" srcId="{CBAD93AD-B55E-BB43-880C-E64830214A22}" destId="{68CA577C-CFB2-F640-8814-BFDC2DFD5978}" srcOrd="0" destOrd="0" presId="urn:microsoft.com/office/officeart/2005/8/layout/vList3"/>
    <dgm:cxn modelId="{8CE5921B-0A93-1846-AF35-1DDE75110B3E}" type="presParOf" srcId="{CBAD93AD-B55E-BB43-880C-E64830214A22}" destId="{A6372BFA-B082-9D45-9455-46D22DBAB01B}"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60012B-C2D1-9548-8E89-D1706DCDDC48}"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en-US"/>
        </a:p>
      </dgm:t>
    </dgm:pt>
    <dgm:pt modelId="{57812C0C-96AB-EC4B-BB62-660FC39785F1}">
      <dgm:prSet/>
      <dgm:spPr/>
      <dgm:t>
        <a:bodyPr/>
        <a:lstStyle/>
        <a:p>
          <a:r>
            <a:rPr lang="en-US"/>
            <a:t>Immigration status </a:t>
          </a:r>
          <a:endParaRPr lang="en-GB"/>
        </a:p>
      </dgm:t>
    </dgm:pt>
    <dgm:pt modelId="{D1E76FB6-CBD0-FD4D-82A0-F301595E0A35}" type="parTrans" cxnId="{30595FD4-D74C-A94D-BC54-1D1492C781CB}">
      <dgm:prSet/>
      <dgm:spPr/>
      <dgm:t>
        <a:bodyPr/>
        <a:lstStyle/>
        <a:p>
          <a:endParaRPr lang="en-US"/>
        </a:p>
      </dgm:t>
    </dgm:pt>
    <dgm:pt modelId="{8C5CDE6D-A3CD-6942-9157-AF89C5B757EF}" type="sibTrans" cxnId="{30595FD4-D74C-A94D-BC54-1D1492C781CB}">
      <dgm:prSet/>
      <dgm:spPr/>
      <dgm:t>
        <a:bodyPr/>
        <a:lstStyle/>
        <a:p>
          <a:endParaRPr lang="en-US"/>
        </a:p>
      </dgm:t>
    </dgm:pt>
    <dgm:pt modelId="{F5E64B36-3BC2-504C-AE5F-A440332C0235}">
      <dgm:prSet/>
      <dgm:spPr/>
      <dgm:t>
        <a:bodyPr/>
        <a:lstStyle/>
        <a:p>
          <a:r>
            <a:rPr lang="en-US"/>
            <a:t>Increased isolation</a:t>
          </a:r>
          <a:endParaRPr lang="en-GB"/>
        </a:p>
      </dgm:t>
    </dgm:pt>
    <dgm:pt modelId="{9F71FEFC-9ED2-5348-828A-33281AF82938}" type="parTrans" cxnId="{9B6A5D57-F541-9D41-9BF7-F3A2216AC28C}">
      <dgm:prSet/>
      <dgm:spPr/>
      <dgm:t>
        <a:bodyPr/>
        <a:lstStyle/>
        <a:p>
          <a:endParaRPr lang="en-US"/>
        </a:p>
      </dgm:t>
    </dgm:pt>
    <dgm:pt modelId="{77E35CAC-1031-BA42-92F0-607DAFA334E4}" type="sibTrans" cxnId="{9B6A5D57-F541-9D41-9BF7-F3A2216AC28C}">
      <dgm:prSet/>
      <dgm:spPr/>
      <dgm:t>
        <a:bodyPr/>
        <a:lstStyle/>
        <a:p>
          <a:endParaRPr lang="en-US"/>
        </a:p>
      </dgm:t>
    </dgm:pt>
    <dgm:pt modelId="{DD7CEB91-DCE3-6A49-B490-67FC5E8E0BFD}">
      <dgm:prSet/>
      <dgm:spPr/>
      <dgm:t>
        <a:bodyPr/>
        <a:lstStyle/>
        <a:p>
          <a:r>
            <a:rPr lang="en-US"/>
            <a:t>Language </a:t>
          </a:r>
          <a:endParaRPr lang="en-GB"/>
        </a:p>
      </dgm:t>
    </dgm:pt>
    <dgm:pt modelId="{5E2CB80D-5572-BE4C-AB9C-CF48757EB46A}" type="parTrans" cxnId="{3EECC04B-1290-1B4F-90CC-26CF9345E8A0}">
      <dgm:prSet/>
      <dgm:spPr/>
      <dgm:t>
        <a:bodyPr/>
        <a:lstStyle/>
        <a:p>
          <a:endParaRPr lang="en-US"/>
        </a:p>
      </dgm:t>
    </dgm:pt>
    <dgm:pt modelId="{64FC81BD-92BC-4A4F-99A7-D4CC4B0D80CF}" type="sibTrans" cxnId="{3EECC04B-1290-1B4F-90CC-26CF9345E8A0}">
      <dgm:prSet/>
      <dgm:spPr/>
      <dgm:t>
        <a:bodyPr/>
        <a:lstStyle/>
        <a:p>
          <a:endParaRPr lang="en-US"/>
        </a:p>
      </dgm:t>
    </dgm:pt>
    <dgm:pt modelId="{9A897DCE-8B34-2341-AD96-43A10A2B8683}">
      <dgm:prSet/>
      <dgm:spPr/>
      <dgm:t>
        <a:bodyPr/>
        <a:lstStyle/>
        <a:p>
          <a:r>
            <a:rPr lang="en-US"/>
            <a:t>Unfamiliarity with laws and services </a:t>
          </a:r>
          <a:endParaRPr lang="en-GB"/>
        </a:p>
      </dgm:t>
    </dgm:pt>
    <dgm:pt modelId="{2084A732-2B7D-DE4E-84A1-0FAD6F05F051}" type="parTrans" cxnId="{4D5EDBF9-F824-A141-A700-5E8101FE391C}">
      <dgm:prSet/>
      <dgm:spPr/>
      <dgm:t>
        <a:bodyPr/>
        <a:lstStyle/>
        <a:p>
          <a:endParaRPr lang="en-US"/>
        </a:p>
      </dgm:t>
    </dgm:pt>
    <dgm:pt modelId="{7A4E37BB-FE8C-A848-9AEB-4B5D85085B3D}" type="sibTrans" cxnId="{4D5EDBF9-F824-A141-A700-5E8101FE391C}">
      <dgm:prSet/>
      <dgm:spPr/>
      <dgm:t>
        <a:bodyPr/>
        <a:lstStyle/>
        <a:p>
          <a:endParaRPr lang="en-US"/>
        </a:p>
      </dgm:t>
    </dgm:pt>
    <dgm:pt modelId="{627962A7-F556-794D-8D63-1E36A5D87097}" type="pres">
      <dgm:prSet presAssocID="{9060012B-C2D1-9548-8E89-D1706DCDDC48}" presName="linearFlow" presStyleCnt="0">
        <dgm:presLayoutVars>
          <dgm:dir/>
          <dgm:resizeHandles val="exact"/>
        </dgm:presLayoutVars>
      </dgm:prSet>
      <dgm:spPr/>
    </dgm:pt>
    <dgm:pt modelId="{F1471088-0EAF-E840-99E2-B9CCAA1E3121}" type="pres">
      <dgm:prSet presAssocID="{57812C0C-96AB-EC4B-BB62-660FC39785F1}" presName="composite" presStyleCnt="0"/>
      <dgm:spPr/>
    </dgm:pt>
    <dgm:pt modelId="{E78439F2-BA0E-734D-886E-9E2E5F1C7604}" type="pres">
      <dgm:prSet presAssocID="{57812C0C-96AB-EC4B-BB62-660FC39785F1}" presName="imgShp" presStyleLbl="fgImgPlace1" presStyleIdx="0" presStyleCnt="4"/>
      <dgm:spPr/>
    </dgm:pt>
    <dgm:pt modelId="{63489429-EB7A-CB45-95DB-58D47EAC7185}" type="pres">
      <dgm:prSet presAssocID="{57812C0C-96AB-EC4B-BB62-660FC39785F1}" presName="txShp" presStyleLbl="node1" presStyleIdx="0" presStyleCnt="4">
        <dgm:presLayoutVars>
          <dgm:bulletEnabled val="1"/>
        </dgm:presLayoutVars>
      </dgm:prSet>
      <dgm:spPr/>
    </dgm:pt>
    <dgm:pt modelId="{9657955C-685F-6449-9147-C67751566D67}" type="pres">
      <dgm:prSet presAssocID="{8C5CDE6D-A3CD-6942-9157-AF89C5B757EF}" presName="spacing" presStyleCnt="0"/>
      <dgm:spPr/>
    </dgm:pt>
    <dgm:pt modelId="{71BA9967-F295-AA4F-B6F3-39790D029E1F}" type="pres">
      <dgm:prSet presAssocID="{F5E64B36-3BC2-504C-AE5F-A440332C0235}" presName="composite" presStyleCnt="0"/>
      <dgm:spPr/>
    </dgm:pt>
    <dgm:pt modelId="{F141DA3A-57EB-8748-8072-3CDFE4DDC2F5}" type="pres">
      <dgm:prSet presAssocID="{F5E64B36-3BC2-504C-AE5F-A440332C0235}" presName="imgShp" presStyleLbl="fgImgPlace1" presStyleIdx="1" presStyleCnt="4"/>
      <dgm:spPr/>
    </dgm:pt>
    <dgm:pt modelId="{0E251C7D-06C1-BF40-8CD7-CA9D41AF7B93}" type="pres">
      <dgm:prSet presAssocID="{F5E64B36-3BC2-504C-AE5F-A440332C0235}" presName="txShp" presStyleLbl="node1" presStyleIdx="1" presStyleCnt="4">
        <dgm:presLayoutVars>
          <dgm:bulletEnabled val="1"/>
        </dgm:presLayoutVars>
      </dgm:prSet>
      <dgm:spPr/>
    </dgm:pt>
    <dgm:pt modelId="{75AD79A4-7392-E248-8AE1-B1114659C643}" type="pres">
      <dgm:prSet presAssocID="{77E35CAC-1031-BA42-92F0-607DAFA334E4}" presName="spacing" presStyleCnt="0"/>
      <dgm:spPr/>
    </dgm:pt>
    <dgm:pt modelId="{A0E95764-1B1D-354B-9C90-09669DB8DCAC}" type="pres">
      <dgm:prSet presAssocID="{DD7CEB91-DCE3-6A49-B490-67FC5E8E0BFD}" presName="composite" presStyleCnt="0"/>
      <dgm:spPr/>
    </dgm:pt>
    <dgm:pt modelId="{7DCE05C3-C9CB-8B49-A730-A2AF2B6B9122}" type="pres">
      <dgm:prSet presAssocID="{DD7CEB91-DCE3-6A49-B490-67FC5E8E0BFD}" presName="imgShp" presStyleLbl="fgImgPlace1" presStyleIdx="2" presStyleCnt="4"/>
      <dgm:spPr/>
    </dgm:pt>
    <dgm:pt modelId="{FB939FB5-5FA7-144D-A5F9-808BBD948184}" type="pres">
      <dgm:prSet presAssocID="{DD7CEB91-DCE3-6A49-B490-67FC5E8E0BFD}" presName="txShp" presStyleLbl="node1" presStyleIdx="2" presStyleCnt="4">
        <dgm:presLayoutVars>
          <dgm:bulletEnabled val="1"/>
        </dgm:presLayoutVars>
      </dgm:prSet>
      <dgm:spPr/>
    </dgm:pt>
    <dgm:pt modelId="{B3431B60-FB7E-8C48-8C05-17E55FEBD504}" type="pres">
      <dgm:prSet presAssocID="{64FC81BD-92BC-4A4F-99A7-D4CC4B0D80CF}" presName="spacing" presStyleCnt="0"/>
      <dgm:spPr/>
    </dgm:pt>
    <dgm:pt modelId="{0F319B1E-C4B4-6249-98DE-C1F551B74A41}" type="pres">
      <dgm:prSet presAssocID="{9A897DCE-8B34-2341-AD96-43A10A2B8683}" presName="composite" presStyleCnt="0"/>
      <dgm:spPr/>
    </dgm:pt>
    <dgm:pt modelId="{8B8BC427-E6F8-374E-A9C1-5AA415E8A4E7}" type="pres">
      <dgm:prSet presAssocID="{9A897DCE-8B34-2341-AD96-43A10A2B8683}" presName="imgShp" presStyleLbl="fgImgPlace1" presStyleIdx="3" presStyleCnt="4"/>
      <dgm:spPr/>
    </dgm:pt>
    <dgm:pt modelId="{33911BC2-4229-6541-9FE0-D4D1BC43B4D6}" type="pres">
      <dgm:prSet presAssocID="{9A897DCE-8B34-2341-AD96-43A10A2B8683}" presName="txShp" presStyleLbl="node1" presStyleIdx="3" presStyleCnt="4">
        <dgm:presLayoutVars>
          <dgm:bulletEnabled val="1"/>
        </dgm:presLayoutVars>
      </dgm:prSet>
      <dgm:spPr/>
    </dgm:pt>
  </dgm:ptLst>
  <dgm:cxnLst>
    <dgm:cxn modelId="{6BD9900D-BA3D-1646-86F5-2E2121679660}" type="presOf" srcId="{9060012B-C2D1-9548-8E89-D1706DCDDC48}" destId="{627962A7-F556-794D-8D63-1E36A5D87097}" srcOrd="0" destOrd="0" presId="urn:microsoft.com/office/officeart/2005/8/layout/vList3"/>
    <dgm:cxn modelId="{B3AD9039-BEA9-DA44-81C4-CBD1488FBB03}" type="presOf" srcId="{9A897DCE-8B34-2341-AD96-43A10A2B8683}" destId="{33911BC2-4229-6541-9FE0-D4D1BC43B4D6}" srcOrd="0" destOrd="0" presId="urn:microsoft.com/office/officeart/2005/8/layout/vList3"/>
    <dgm:cxn modelId="{315E5F3A-F2D4-2E4D-B00F-58E68EF85E9A}" type="presOf" srcId="{DD7CEB91-DCE3-6A49-B490-67FC5E8E0BFD}" destId="{FB939FB5-5FA7-144D-A5F9-808BBD948184}" srcOrd="0" destOrd="0" presId="urn:microsoft.com/office/officeart/2005/8/layout/vList3"/>
    <dgm:cxn modelId="{3EECC04B-1290-1B4F-90CC-26CF9345E8A0}" srcId="{9060012B-C2D1-9548-8E89-D1706DCDDC48}" destId="{DD7CEB91-DCE3-6A49-B490-67FC5E8E0BFD}" srcOrd="2" destOrd="0" parTransId="{5E2CB80D-5572-BE4C-AB9C-CF48757EB46A}" sibTransId="{64FC81BD-92BC-4A4F-99A7-D4CC4B0D80CF}"/>
    <dgm:cxn modelId="{9B6A5D57-F541-9D41-9BF7-F3A2216AC28C}" srcId="{9060012B-C2D1-9548-8E89-D1706DCDDC48}" destId="{F5E64B36-3BC2-504C-AE5F-A440332C0235}" srcOrd="1" destOrd="0" parTransId="{9F71FEFC-9ED2-5348-828A-33281AF82938}" sibTransId="{77E35CAC-1031-BA42-92F0-607DAFA334E4}"/>
    <dgm:cxn modelId="{30595FD4-D74C-A94D-BC54-1D1492C781CB}" srcId="{9060012B-C2D1-9548-8E89-D1706DCDDC48}" destId="{57812C0C-96AB-EC4B-BB62-660FC39785F1}" srcOrd="0" destOrd="0" parTransId="{D1E76FB6-CBD0-FD4D-82A0-F301595E0A35}" sibTransId="{8C5CDE6D-A3CD-6942-9157-AF89C5B757EF}"/>
    <dgm:cxn modelId="{E404B4E0-EDA4-854F-A901-CFD0B681E38B}" type="presOf" srcId="{F5E64B36-3BC2-504C-AE5F-A440332C0235}" destId="{0E251C7D-06C1-BF40-8CD7-CA9D41AF7B93}" srcOrd="0" destOrd="0" presId="urn:microsoft.com/office/officeart/2005/8/layout/vList3"/>
    <dgm:cxn modelId="{974AF8E5-B6BE-CA44-B49E-A43428D3A3CE}" type="presOf" srcId="{57812C0C-96AB-EC4B-BB62-660FC39785F1}" destId="{63489429-EB7A-CB45-95DB-58D47EAC7185}" srcOrd="0" destOrd="0" presId="urn:microsoft.com/office/officeart/2005/8/layout/vList3"/>
    <dgm:cxn modelId="{4D5EDBF9-F824-A141-A700-5E8101FE391C}" srcId="{9060012B-C2D1-9548-8E89-D1706DCDDC48}" destId="{9A897DCE-8B34-2341-AD96-43A10A2B8683}" srcOrd="3" destOrd="0" parTransId="{2084A732-2B7D-DE4E-84A1-0FAD6F05F051}" sibTransId="{7A4E37BB-FE8C-A848-9AEB-4B5D85085B3D}"/>
    <dgm:cxn modelId="{9B16D450-0B3C-FF48-B009-868A518B1CCE}" type="presParOf" srcId="{627962A7-F556-794D-8D63-1E36A5D87097}" destId="{F1471088-0EAF-E840-99E2-B9CCAA1E3121}" srcOrd="0" destOrd="0" presId="urn:microsoft.com/office/officeart/2005/8/layout/vList3"/>
    <dgm:cxn modelId="{FA862E59-B4F9-BF41-892C-2BBC06AF60D9}" type="presParOf" srcId="{F1471088-0EAF-E840-99E2-B9CCAA1E3121}" destId="{E78439F2-BA0E-734D-886E-9E2E5F1C7604}" srcOrd="0" destOrd="0" presId="urn:microsoft.com/office/officeart/2005/8/layout/vList3"/>
    <dgm:cxn modelId="{2E14D377-721F-D041-9733-83E2BC119E32}" type="presParOf" srcId="{F1471088-0EAF-E840-99E2-B9CCAA1E3121}" destId="{63489429-EB7A-CB45-95DB-58D47EAC7185}" srcOrd="1" destOrd="0" presId="urn:microsoft.com/office/officeart/2005/8/layout/vList3"/>
    <dgm:cxn modelId="{3C374A4C-C2F5-C045-B1DF-591B89DC2D3F}" type="presParOf" srcId="{627962A7-F556-794D-8D63-1E36A5D87097}" destId="{9657955C-685F-6449-9147-C67751566D67}" srcOrd="1" destOrd="0" presId="urn:microsoft.com/office/officeart/2005/8/layout/vList3"/>
    <dgm:cxn modelId="{AD83C83A-1989-FD40-95C9-0099ACA314E2}" type="presParOf" srcId="{627962A7-F556-794D-8D63-1E36A5D87097}" destId="{71BA9967-F295-AA4F-B6F3-39790D029E1F}" srcOrd="2" destOrd="0" presId="urn:microsoft.com/office/officeart/2005/8/layout/vList3"/>
    <dgm:cxn modelId="{D119CBCD-688D-1949-A451-56F3D5BAEC17}" type="presParOf" srcId="{71BA9967-F295-AA4F-B6F3-39790D029E1F}" destId="{F141DA3A-57EB-8748-8072-3CDFE4DDC2F5}" srcOrd="0" destOrd="0" presId="urn:microsoft.com/office/officeart/2005/8/layout/vList3"/>
    <dgm:cxn modelId="{B75E570C-B498-D246-A562-D31C033BE8B8}" type="presParOf" srcId="{71BA9967-F295-AA4F-B6F3-39790D029E1F}" destId="{0E251C7D-06C1-BF40-8CD7-CA9D41AF7B93}" srcOrd="1" destOrd="0" presId="urn:microsoft.com/office/officeart/2005/8/layout/vList3"/>
    <dgm:cxn modelId="{39261CE8-224F-4241-B02D-559789A5EA9A}" type="presParOf" srcId="{627962A7-F556-794D-8D63-1E36A5D87097}" destId="{75AD79A4-7392-E248-8AE1-B1114659C643}" srcOrd="3" destOrd="0" presId="urn:microsoft.com/office/officeart/2005/8/layout/vList3"/>
    <dgm:cxn modelId="{11139A01-8287-624B-BBAA-12C7313220DC}" type="presParOf" srcId="{627962A7-F556-794D-8D63-1E36A5D87097}" destId="{A0E95764-1B1D-354B-9C90-09669DB8DCAC}" srcOrd="4" destOrd="0" presId="urn:microsoft.com/office/officeart/2005/8/layout/vList3"/>
    <dgm:cxn modelId="{977CC465-44B9-BF46-B0F5-1C5D038DD43A}" type="presParOf" srcId="{A0E95764-1B1D-354B-9C90-09669DB8DCAC}" destId="{7DCE05C3-C9CB-8B49-A730-A2AF2B6B9122}" srcOrd="0" destOrd="0" presId="urn:microsoft.com/office/officeart/2005/8/layout/vList3"/>
    <dgm:cxn modelId="{28D04365-F2E9-644B-A7E9-72A8E3490822}" type="presParOf" srcId="{A0E95764-1B1D-354B-9C90-09669DB8DCAC}" destId="{FB939FB5-5FA7-144D-A5F9-808BBD948184}" srcOrd="1" destOrd="0" presId="urn:microsoft.com/office/officeart/2005/8/layout/vList3"/>
    <dgm:cxn modelId="{5F2DE235-6164-2D4D-80D7-8F664EE74C9E}" type="presParOf" srcId="{627962A7-F556-794D-8D63-1E36A5D87097}" destId="{B3431B60-FB7E-8C48-8C05-17E55FEBD504}" srcOrd="5" destOrd="0" presId="urn:microsoft.com/office/officeart/2005/8/layout/vList3"/>
    <dgm:cxn modelId="{6A646DEF-8FA5-9C43-B52F-D8B919AFFFAE}" type="presParOf" srcId="{627962A7-F556-794D-8D63-1E36A5D87097}" destId="{0F319B1E-C4B4-6249-98DE-C1F551B74A41}" srcOrd="6" destOrd="0" presId="urn:microsoft.com/office/officeart/2005/8/layout/vList3"/>
    <dgm:cxn modelId="{AB0BDEBE-311C-F64E-9715-BCE0E38F7749}" type="presParOf" srcId="{0F319B1E-C4B4-6249-98DE-C1F551B74A41}" destId="{8B8BC427-E6F8-374E-A9C1-5AA415E8A4E7}" srcOrd="0" destOrd="0" presId="urn:microsoft.com/office/officeart/2005/8/layout/vList3"/>
    <dgm:cxn modelId="{F9B5166B-4E62-8A47-AF58-AA0B7ACD4A0D}" type="presParOf" srcId="{0F319B1E-C4B4-6249-98DE-C1F551B74A41}" destId="{33911BC2-4229-6541-9FE0-D4D1BC43B4D6}"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37FC6A-CCA9-984D-88CA-1A58271F727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0589B4B6-E9D5-FC43-B376-1CE3B6218BAB}">
      <dgm:prSet/>
      <dgm:spPr/>
      <dgm:t>
        <a:bodyPr/>
        <a:lstStyle/>
        <a:p>
          <a:r>
            <a:rPr lang="en-GB"/>
            <a:t>Informal support from other women (mothers, sisters, friends)</a:t>
          </a:r>
        </a:p>
      </dgm:t>
    </dgm:pt>
    <dgm:pt modelId="{4741B22E-20BA-E443-B8B6-AB480C3B6DA0}" type="parTrans" cxnId="{04CB31C8-4A2E-AC43-AF62-84B7F015F315}">
      <dgm:prSet/>
      <dgm:spPr/>
      <dgm:t>
        <a:bodyPr/>
        <a:lstStyle/>
        <a:p>
          <a:endParaRPr lang="en-US"/>
        </a:p>
      </dgm:t>
    </dgm:pt>
    <dgm:pt modelId="{2C5C3AD9-4393-5542-A4AA-15FB9C9188AE}" type="sibTrans" cxnId="{04CB31C8-4A2E-AC43-AF62-84B7F015F315}">
      <dgm:prSet/>
      <dgm:spPr/>
      <dgm:t>
        <a:bodyPr/>
        <a:lstStyle/>
        <a:p>
          <a:endParaRPr lang="en-US"/>
        </a:p>
      </dgm:t>
    </dgm:pt>
    <dgm:pt modelId="{246CDB50-F46C-7045-AB3A-DF4A8D02D6DD}">
      <dgm:prSet/>
      <dgm:spPr/>
      <dgm:t>
        <a:bodyPr/>
        <a:lstStyle/>
        <a:p>
          <a:r>
            <a:rPr lang="en-GB" dirty="0"/>
            <a:t>Informal support from women with lived experience</a:t>
          </a:r>
        </a:p>
      </dgm:t>
    </dgm:pt>
    <dgm:pt modelId="{DBA478A0-8355-4B44-A9FF-A44A4120A67A}" type="parTrans" cxnId="{40B6514E-4DBA-E649-AFE1-E21205BE64B5}">
      <dgm:prSet/>
      <dgm:spPr/>
      <dgm:t>
        <a:bodyPr/>
        <a:lstStyle/>
        <a:p>
          <a:endParaRPr lang="en-US"/>
        </a:p>
      </dgm:t>
    </dgm:pt>
    <dgm:pt modelId="{44C9C085-6965-AF47-A7AB-5806993622C0}" type="sibTrans" cxnId="{40B6514E-4DBA-E649-AFE1-E21205BE64B5}">
      <dgm:prSet/>
      <dgm:spPr/>
      <dgm:t>
        <a:bodyPr/>
        <a:lstStyle/>
        <a:p>
          <a:endParaRPr lang="en-US"/>
        </a:p>
      </dgm:t>
    </dgm:pt>
    <dgm:pt modelId="{408C39D3-FF2F-A144-8A7C-0589263FDA1B}">
      <dgm:prSet/>
      <dgm:spPr/>
      <dgm:t>
        <a:bodyPr/>
        <a:lstStyle/>
        <a:p>
          <a:r>
            <a:rPr lang="en-GB" dirty="0"/>
            <a:t>Impact of abuse on children as a catalyst</a:t>
          </a:r>
        </a:p>
      </dgm:t>
    </dgm:pt>
    <dgm:pt modelId="{350F2284-A442-044C-A1B5-09384BDD0058}" type="parTrans" cxnId="{3666ED7B-FF32-5D4C-9AA0-72A762EC6651}">
      <dgm:prSet/>
      <dgm:spPr/>
      <dgm:t>
        <a:bodyPr/>
        <a:lstStyle/>
        <a:p>
          <a:endParaRPr lang="en-US"/>
        </a:p>
      </dgm:t>
    </dgm:pt>
    <dgm:pt modelId="{30192F87-7694-2548-9AB6-000D344E18E1}" type="sibTrans" cxnId="{3666ED7B-FF32-5D4C-9AA0-72A762EC6651}">
      <dgm:prSet/>
      <dgm:spPr/>
      <dgm:t>
        <a:bodyPr/>
        <a:lstStyle/>
        <a:p>
          <a:endParaRPr lang="en-US"/>
        </a:p>
      </dgm:t>
    </dgm:pt>
    <dgm:pt modelId="{F517AB4C-55C6-5343-A89C-BB86628B5AC5}">
      <dgm:prSet/>
      <dgm:spPr/>
      <dgm:t>
        <a:bodyPr/>
        <a:lstStyle/>
        <a:p>
          <a:r>
            <a:rPr lang="en-GB"/>
            <a:t>Shelters as safe havens, but…</a:t>
          </a:r>
        </a:p>
      </dgm:t>
    </dgm:pt>
    <dgm:pt modelId="{92F4EE1D-523B-0446-9140-07B7DA9129B3}" type="parTrans" cxnId="{CC1B8324-1C17-6145-BA1B-0A83FC0F4BDF}">
      <dgm:prSet/>
      <dgm:spPr/>
      <dgm:t>
        <a:bodyPr/>
        <a:lstStyle/>
        <a:p>
          <a:endParaRPr lang="en-US"/>
        </a:p>
      </dgm:t>
    </dgm:pt>
    <dgm:pt modelId="{AA82A986-2E4E-624E-9599-255F5230AE13}" type="sibTrans" cxnId="{CC1B8324-1C17-6145-BA1B-0A83FC0F4BDF}">
      <dgm:prSet/>
      <dgm:spPr/>
      <dgm:t>
        <a:bodyPr/>
        <a:lstStyle/>
        <a:p>
          <a:endParaRPr lang="en-US"/>
        </a:p>
      </dgm:t>
    </dgm:pt>
    <dgm:pt modelId="{A2E85D5C-4070-1D4E-97FD-3E938A628599}">
      <dgm:prSet/>
      <dgm:spPr/>
      <dgm:t>
        <a:bodyPr/>
        <a:lstStyle/>
        <a:p>
          <a:r>
            <a:rPr lang="en-GB"/>
            <a:t>Knowledge of legal rights</a:t>
          </a:r>
        </a:p>
      </dgm:t>
    </dgm:pt>
    <dgm:pt modelId="{E6FB6DC7-EC19-9148-937B-85E3440A8AE6}" type="parTrans" cxnId="{AC534AD1-53AA-9745-A60D-DF7692E04C43}">
      <dgm:prSet/>
      <dgm:spPr/>
      <dgm:t>
        <a:bodyPr/>
        <a:lstStyle/>
        <a:p>
          <a:endParaRPr lang="en-US"/>
        </a:p>
      </dgm:t>
    </dgm:pt>
    <dgm:pt modelId="{7B894D08-09C9-7745-8B6A-5DBA6B05BBBF}" type="sibTrans" cxnId="{AC534AD1-53AA-9745-A60D-DF7692E04C43}">
      <dgm:prSet/>
      <dgm:spPr/>
      <dgm:t>
        <a:bodyPr/>
        <a:lstStyle/>
        <a:p>
          <a:endParaRPr lang="en-US"/>
        </a:p>
      </dgm:t>
    </dgm:pt>
    <dgm:pt modelId="{6B5B1D6D-5625-9742-BA2A-F321EDBA5615}">
      <dgm:prSet/>
      <dgm:spPr/>
      <dgm:t>
        <a:bodyPr/>
        <a:lstStyle/>
        <a:p>
          <a:r>
            <a:rPr lang="en-GB"/>
            <a:t>Access to housing/education/employment </a:t>
          </a:r>
        </a:p>
      </dgm:t>
    </dgm:pt>
    <dgm:pt modelId="{27F3578F-7162-6A41-8B10-36AD75FF1243}" type="sibTrans" cxnId="{23FEE237-E26E-C846-9416-3A9050492117}">
      <dgm:prSet/>
      <dgm:spPr/>
      <dgm:t>
        <a:bodyPr/>
        <a:lstStyle/>
        <a:p>
          <a:endParaRPr lang="en-US"/>
        </a:p>
      </dgm:t>
    </dgm:pt>
    <dgm:pt modelId="{380B73F8-BE04-244C-A71B-75EB5F15FA62}" type="parTrans" cxnId="{23FEE237-E26E-C846-9416-3A9050492117}">
      <dgm:prSet/>
      <dgm:spPr/>
      <dgm:t>
        <a:bodyPr/>
        <a:lstStyle/>
        <a:p>
          <a:endParaRPr lang="en-US"/>
        </a:p>
      </dgm:t>
    </dgm:pt>
    <dgm:pt modelId="{848E0D86-8D7A-C74D-B6DD-24470055DAED}" type="pres">
      <dgm:prSet presAssocID="{F537FC6A-CCA9-984D-88CA-1A58271F7274}" presName="linearFlow" presStyleCnt="0">
        <dgm:presLayoutVars>
          <dgm:dir/>
          <dgm:resizeHandles val="exact"/>
        </dgm:presLayoutVars>
      </dgm:prSet>
      <dgm:spPr/>
    </dgm:pt>
    <dgm:pt modelId="{5A87256F-4620-6146-8E36-0AB2E31DF1F5}" type="pres">
      <dgm:prSet presAssocID="{0589B4B6-E9D5-FC43-B376-1CE3B6218BAB}" presName="composite" presStyleCnt="0"/>
      <dgm:spPr/>
    </dgm:pt>
    <dgm:pt modelId="{C034273D-094A-F54A-BFCA-E10126B20A80}" type="pres">
      <dgm:prSet presAssocID="{0589B4B6-E9D5-FC43-B376-1CE3B6218BAB}" presName="imgShp" presStyleLbl="fgImgPlace1" presStyleIdx="0" presStyleCnt="6"/>
      <dgm:spPr/>
    </dgm:pt>
    <dgm:pt modelId="{A2272E2A-3872-C542-AF14-F5ABD4B08C6D}" type="pres">
      <dgm:prSet presAssocID="{0589B4B6-E9D5-FC43-B376-1CE3B6218BAB}" presName="txShp" presStyleLbl="node1" presStyleIdx="0" presStyleCnt="6">
        <dgm:presLayoutVars>
          <dgm:bulletEnabled val="1"/>
        </dgm:presLayoutVars>
      </dgm:prSet>
      <dgm:spPr/>
    </dgm:pt>
    <dgm:pt modelId="{BD545B13-F507-1E46-81E0-EC1D35D23009}" type="pres">
      <dgm:prSet presAssocID="{2C5C3AD9-4393-5542-A4AA-15FB9C9188AE}" presName="spacing" presStyleCnt="0"/>
      <dgm:spPr/>
    </dgm:pt>
    <dgm:pt modelId="{BD0F134F-E7C5-0A47-81C8-CBCDBF497098}" type="pres">
      <dgm:prSet presAssocID="{246CDB50-F46C-7045-AB3A-DF4A8D02D6DD}" presName="composite" presStyleCnt="0"/>
      <dgm:spPr/>
    </dgm:pt>
    <dgm:pt modelId="{79C4871B-92D3-8D49-B3EF-91824E70C2AE}" type="pres">
      <dgm:prSet presAssocID="{246CDB50-F46C-7045-AB3A-DF4A8D02D6DD}" presName="imgShp" presStyleLbl="fgImgPlace1" presStyleIdx="1" presStyleCnt="6"/>
      <dgm:spPr/>
    </dgm:pt>
    <dgm:pt modelId="{88C57AD2-4388-4841-9011-C54E5CD2D805}" type="pres">
      <dgm:prSet presAssocID="{246CDB50-F46C-7045-AB3A-DF4A8D02D6DD}" presName="txShp" presStyleLbl="node1" presStyleIdx="1" presStyleCnt="6">
        <dgm:presLayoutVars>
          <dgm:bulletEnabled val="1"/>
        </dgm:presLayoutVars>
      </dgm:prSet>
      <dgm:spPr/>
    </dgm:pt>
    <dgm:pt modelId="{A3E38789-9EC3-BB41-B5C0-CEC767710910}" type="pres">
      <dgm:prSet presAssocID="{44C9C085-6965-AF47-A7AB-5806993622C0}" presName="spacing" presStyleCnt="0"/>
      <dgm:spPr/>
    </dgm:pt>
    <dgm:pt modelId="{707F71E6-A828-0840-B158-2F6655AA2542}" type="pres">
      <dgm:prSet presAssocID="{408C39D3-FF2F-A144-8A7C-0589263FDA1B}" presName="composite" presStyleCnt="0"/>
      <dgm:spPr/>
    </dgm:pt>
    <dgm:pt modelId="{91D63AF6-1A09-F442-84F5-56BFD9AAEF2E}" type="pres">
      <dgm:prSet presAssocID="{408C39D3-FF2F-A144-8A7C-0589263FDA1B}" presName="imgShp" presStyleLbl="fgImgPlace1" presStyleIdx="2" presStyleCnt="6"/>
      <dgm:spPr/>
    </dgm:pt>
    <dgm:pt modelId="{521E17B0-9890-7946-A7E4-284A86A6E6A7}" type="pres">
      <dgm:prSet presAssocID="{408C39D3-FF2F-A144-8A7C-0589263FDA1B}" presName="txShp" presStyleLbl="node1" presStyleIdx="2" presStyleCnt="6">
        <dgm:presLayoutVars>
          <dgm:bulletEnabled val="1"/>
        </dgm:presLayoutVars>
      </dgm:prSet>
      <dgm:spPr/>
    </dgm:pt>
    <dgm:pt modelId="{9BB84580-0A51-8C44-AAAD-7B61CC33043B}" type="pres">
      <dgm:prSet presAssocID="{30192F87-7694-2548-9AB6-000D344E18E1}" presName="spacing" presStyleCnt="0"/>
      <dgm:spPr/>
    </dgm:pt>
    <dgm:pt modelId="{6280EA79-E4C0-4449-8FC9-5E6625462E9A}" type="pres">
      <dgm:prSet presAssocID="{F517AB4C-55C6-5343-A89C-BB86628B5AC5}" presName="composite" presStyleCnt="0"/>
      <dgm:spPr/>
    </dgm:pt>
    <dgm:pt modelId="{E81D4053-0532-2C43-AEFB-2C868AA0507F}" type="pres">
      <dgm:prSet presAssocID="{F517AB4C-55C6-5343-A89C-BB86628B5AC5}" presName="imgShp" presStyleLbl="fgImgPlace1" presStyleIdx="3" presStyleCnt="6"/>
      <dgm:spPr/>
    </dgm:pt>
    <dgm:pt modelId="{2789268A-B78C-6849-98DD-36743A29038E}" type="pres">
      <dgm:prSet presAssocID="{F517AB4C-55C6-5343-A89C-BB86628B5AC5}" presName="txShp" presStyleLbl="node1" presStyleIdx="3" presStyleCnt="6">
        <dgm:presLayoutVars>
          <dgm:bulletEnabled val="1"/>
        </dgm:presLayoutVars>
      </dgm:prSet>
      <dgm:spPr/>
    </dgm:pt>
    <dgm:pt modelId="{9C585FB0-F956-904C-A04C-51185B29A1B9}" type="pres">
      <dgm:prSet presAssocID="{AA82A986-2E4E-624E-9599-255F5230AE13}" presName="spacing" presStyleCnt="0"/>
      <dgm:spPr/>
    </dgm:pt>
    <dgm:pt modelId="{A9C9CD60-AB5B-5848-AA33-DB5A98297914}" type="pres">
      <dgm:prSet presAssocID="{A2E85D5C-4070-1D4E-97FD-3E938A628599}" presName="composite" presStyleCnt="0"/>
      <dgm:spPr/>
    </dgm:pt>
    <dgm:pt modelId="{5EAC80C9-48B6-894F-83D0-9E3B18850F69}" type="pres">
      <dgm:prSet presAssocID="{A2E85D5C-4070-1D4E-97FD-3E938A628599}" presName="imgShp" presStyleLbl="fgImgPlace1" presStyleIdx="4" presStyleCnt="6"/>
      <dgm:spPr/>
    </dgm:pt>
    <dgm:pt modelId="{592A1C07-056E-8642-BE62-E975B4EEBF8B}" type="pres">
      <dgm:prSet presAssocID="{A2E85D5C-4070-1D4E-97FD-3E938A628599}" presName="txShp" presStyleLbl="node1" presStyleIdx="4" presStyleCnt="6">
        <dgm:presLayoutVars>
          <dgm:bulletEnabled val="1"/>
        </dgm:presLayoutVars>
      </dgm:prSet>
      <dgm:spPr/>
    </dgm:pt>
    <dgm:pt modelId="{974C0C64-C4D3-514D-967A-5A61071F5F83}" type="pres">
      <dgm:prSet presAssocID="{7B894D08-09C9-7745-8B6A-5DBA6B05BBBF}" presName="spacing" presStyleCnt="0"/>
      <dgm:spPr/>
    </dgm:pt>
    <dgm:pt modelId="{27248EC4-0079-6142-B476-062C507FCD19}" type="pres">
      <dgm:prSet presAssocID="{6B5B1D6D-5625-9742-BA2A-F321EDBA5615}" presName="composite" presStyleCnt="0"/>
      <dgm:spPr/>
    </dgm:pt>
    <dgm:pt modelId="{8C4BEF29-7E63-D342-99D8-1FF584E27DDE}" type="pres">
      <dgm:prSet presAssocID="{6B5B1D6D-5625-9742-BA2A-F321EDBA5615}" presName="imgShp" presStyleLbl="fgImgPlace1" presStyleIdx="5" presStyleCnt="6"/>
      <dgm:spPr/>
    </dgm:pt>
    <dgm:pt modelId="{7B09B3C7-53E3-6240-A3FB-9C2C325322BE}" type="pres">
      <dgm:prSet presAssocID="{6B5B1D6D-5625-9742-BA2A-F321EDBA5615}" presName="txShp" presStyleLbl="node1" presStyleIdx="5" presStyleCnt="6">
        <dgm:presLayoutVars>
          <dgm:bulletEnabled val="1"/>
        </dgm:presLayoutVars>
      </dgm:prSet>
      <dgm:spPr/>
    </dgm:pt>
  </dgm:ptLst>
  <dgm:cxnLst>
    <dgm:cxn modelId="{A6204522-A47B-A94E-9615-D2BC5437A1E7}" type="presOf" srcId="{F517AB4C-55C6-5343-A89C-BB86628B5AC5}" destId="{2789268A-B78C-6849-98DD-36743A29038E}" srcOrd="0" destOrd="0" presId="urn:microsoft.com/office/officeart/2005/8/layout/vList3"/>
    <dgm:cxn modelId="{CC1B8324-1C17-6145-BA1B-0A83FC0F4BDF}" srcId="{F537FC6A-CCA9-984D-88CA-1A58271F7274}" destId="{F517AB4C-55C6-5343-A89C-BB86628B5AC5}" srcOrd="3" destOrd="0" parTransId="{92F4EE1D-523B-0446-9140-07B7DA9129B3}" sibTransId="{AA82A986-2E4E-624E-9599-255F5230AE13}"/>
    <dgm:cxn modelId="{23FEE237-E26E-C846-9416-3A9050492117}" srcId="{F537FC6A-CCA9-984D-88CA-1A58271F7274}" destId="{6B5B1D6D-5625-9742-BA2A-F321EDBA5615}" srcOrd="5" destOrd="0" parTransId="{380B73F8-BE04-244C-A71B-75EB5F15FA62}" sibTransId="{27F3578F-7162-6A41-8B10-36AD75FF1243}"/>
    <dgm:cxn modelId="{A246285F-BAE9-FB4D-8A46-93655C5EDEFA}" type="presOf" srcId="{6B5B1D6D-5625-9742-BA2A-F321EDBA5615}" destId="{7B09B3C7-53E3-6240-A3FB-9C2C325322BE}" srcOrd="0" destOrd="0" presId="urn:microsoft.com/office/officeart/2005/8/layout/vList3"/>
    <dgm:cxn modelId="{4F78D561-12EA-3B47-9E06-D3F409CF8152}" type="presOf" srcId="{F537FC6A-CCA9-984D-88CA-1A58271F7274}" destId="{848E0D86-8D7A-C74D-B6DD-24470055DAED}" srcOrd="0" destOrd="0" presId="urn:microsoft.com/office/officeart/2005/8/layout/vList3"/>
    <dgm:cxn modelId="{40B6514E-4DBA-E649-AFE1-E21205BE64B5}" srcId="{F537FC6A-CCA9-984D-88CA-1A58271F7274}" destId="{246CDB50-F46C-7045-AB3A-DF4A8D02D6DD}" srcOrd="1" destOrd="0" parTransId="{DBA478A0-8355-4B44-A9FF-A44A4120A67A}" sibTransId="{44C9C085-6965-AF47-A7AB-5806993622C0}"/>
    <dgm:cxn modelId="{18218351-1EB4-F446-B6FB-C7113F90B854}" type="presOf" srcId="{0589B4B6-E9D5-FC43-B376-1CE3B6218BAB}" destId="{A2272E2A-3872-C542-AF14-F5ABD4B08C6D}" srcOrd="0" destOrd="0" presId="urn:microsoft.com/office/officeart/2005/8/layout/vList3"/>
    <dgm:cxn modelId="{CA67CD78-81ED-7847-919F-D08D3CD15FDF}" type="presOf" srcId="{408C39D3-FF2F-A144-8A7C-0589263FDA1B}" destId="{521E17B0-9890-7946-A7E4-284A86A6E6A7}" srcOrd="0" destOrd="0" presId="urn:microsoft.com/office/officeart/2005/8/layout/vList3"/>
    <dgm:cxn modelId="{3666ED7B-FF32-5D4C-9AA0-72A762EC6651}" srcId="{F537FC6A-CCA9-984D-88CA-1A58271F7274}" destId="{408C39D3-FF2F-A144-8A7C-0589263FDA1B}" srcOrd="2" destOrd="0" parTransId="{350F2284-A442-044C-A1B5-09384BDD0058}" sibTransId="{30192F87-7694-2548-9AB6-000D344E18E1}"/>
    <dgm:cxn modelId="{9D4A289B-759E-4345-A47F-7C4108AA61A7}" type="presOf" srcId="{246CDB50-F46C-7045-AB3A-DF4A8D02D6DD}" destId="{88C57AD2-4388-4841-9011-C54E5CD2D805}" srcOrd="0" destOrd="0" presId="urn:microsoft.com/office/officeart/2005/8/layout/vList3"/>
    <dgm:cxn modelId="{866290A9-319D-8248-B116-915DAF9D10AA}" type="presOf" srcId="{A2E85D5C-4070-1D4E-97FD-3E938A628599}" destId="{592A1C07-056E-8642-BE62-E975B4EEBF8B}" srcOrd="0" destOrd="0" presId="urn:microsoft.com/office/officeart/2005/8/layout/vList3"/>
    <dgm:cxn modelId="{04CB31C8-4A2E-AC43-AF62-84B7F015F315}" srcId="{F537FC6A-CCA9-984D-88CA-1A58271F7274}" destId="{0589B4B6-E9D5-FC43-B376-1CE3B6218BAB}" srcOrd="0" destOrd="0" parTransId="{4741B22E-20BA-E443-B8B6-AB480C3B6DA0}" sibTransId="{2C5C3AD9-4393-5542-A4AA-15FB9C9188AE}"/>
    <dgm:cxn modelId="{AC534AD1-53AA-9745-A60D-DF7692E04C43}" srcId="{F537FC6A-CCA9-984D-88CA-1A58271F7274}" destId="{A2E85D5C-4070-1D4E-97FD-3E938A628599}" srcOrd="4" destOrd="0" parTransId="{E6FB6DC7-EC19-9148-937B-85E3440A8AE6}" sibTransId="{7B894D08-09C9-7745-8B6A-5DBA6B05BBBF}"/>
    <dgm:cxn modelId="{532479A5-292F-F949-9E4E-733AEAEED100}" type="presParOf" srcId="{848E0D86-8D7A-C74D-B6DD-24470055DAED}" destId="{5A87256F-4620-6146-8E36-0AB2E31DF1F5}" srcOrd="0" destOrd="0" presId="urn:microsoft.com/office/officeart/2005/8/layout/vList3"/>
    <dgm:cxn modelId="{28D9C0DC-67A3-9F4C-AAAA-3A5D3E5FA07A}" type="presParOf" srcId="{5A87256F-4620-6146-8E36-0AB2E31DF1F5}" destId="{C034273D-094A-F54A-BFCA-E10126B20A80}" srcOrd="0" destOrd="0" presId="urn:microsoft.com/office/officeart/2005/8/layout/vList3"/>
    <dgm:cxn modelId="{767D8BEC-2697-3142-B9FB-2B7E8D5D7C05}" type="presParOf" srcId="{5A87256F-4620-6146-8E36-0AB2E31DF1F5}" destId="{A2272E2A-3872-C542-AF14-F5ABD4B08C6D}" srcOrd="1" destOrd="0" presId="urn:microsoft.com/office/officeart/2005/8/layout/vList3"/>
    <dgm:cxn modelId="{0FA2A983-2F60-BC46-8FE0-56D25E88F6EF}" type="presParOf" srcId="{848E0D86-8D7A-C74D-B6DD-24470055DAED}" destId="{BD545B13-F507-1E46-81E0-EC1D35D23009}" srcOrd="1" destOrd="0" presId="urn:microsoft.com/office/officeart/2005/8/layout/vList3"/>
    <dgm:cxn modelId="{2BAB00E1-C79B-7A4D-99F0-AC9C81B13D44}" type="presParOf" srcId="{848E0D86-8D7A-C74D-B6DD-24470055DAED}" destId="{BD0F134F-E7C5-0A47-81C8-CBCDBF497098}" srcOrd="2" destOrd="0" presId="urn:microsoft.com/office/officeart/2005/8/layout/vList3"/>
    <dgm:cxn modelId="{08BFA4DB-49DC-3E45-91B6-4E2BC6F816F9}" type="presParOf" srcId="{BD0F134F-E7C5-0A47-81C8-CBCDBF497098}" destId="{79C4871B-92D3-8D49-B3EF-91824E70C2AE}" srcOrd="0" destOrd="0" presId="urn:microsoft.com/office/officeart/2005/8/layout/vList3"/>
    <dgm:cxn modelId="{74EA00BB-8294-9344-93CC-D834E52A9363}" type="presParOf" srcId="{BD0F134F-E7C5-0A47-81C8-CBCDBF497098}" destId="{88C57AD2-4388-4841-9011-C54E5CD2D805}" srcOrd="1" destOrd="0" presId="urn:microsoft.com/office/officeart/2005/8/layout/vList3"/>
    <dgm:cxn modelId="{97F349A5-02C0-3147-B8A5-F9F540229294}" type="presParOf" srcId="{848E0D86-8D7A-C74D-B6DD-24470055DAED}" destId="{A3E38789-9EC3-BB41-B5C0-CEC767710910}" srcOrd="3" destOrd="0" presId="urn:microsoft.com/office/officeart/2005/8/layout/vList3"/>
    <dgm:cxn modelId="{ED1514C9-748C-B441-8039-64A7B56B1380}" type="presParOf" srcId="{848E0D86-8D7A-C74D-B6DD-24470055DAED}" destId="{707F71E6-A828-0840-B158-2F6655AA2542}" srcOrd="4" destOrd="0" presId="urn:microsoft.com/office/officeart/2005/8/layout/vList3"/>
    <dgm:cxn modelId="{D712B1AA-9C9F-F244-A449-635D8CD1AB08}" type="presParOf" srcId="{707F71E6-A828-0840-B158-2F6655AA2542}" destId="{91D63AF6-1A09-F442-84F5-56BFD9AAEF2E}" srcOrd="0" destOrd="0" presId="urn:microsoft.com/office/officeart/2005/8/layout/vList3"/>
    <dgm:cxn modelId="{655F4CE2-265F-664F-9D8F-BEAB228B31D6}" type="presParOf" srcId="{707F71E6-A828-0840-B158-2F6655AA2542}" destId="{521E17B0-9890-7946-A7E4-284A86A6E6A7}" srcOrd="1" destOrd="0" presId="urn:microsoft.com/office/officeart/2005/8/layout/vList3"/>
    <dgm:cxn modelId="{4E28803B-4475-E948-A39D-96393DFEC718}" type="presParOf" srcId="{848E0D86-8D7A-C74D-B6DD-24470055DAED}" destId="{9BB84580-0A51-8C44-AAAD-7B61CC33043B}" srcOrd="5" destOrd="0" presId="urn:microsoft.com/office/officeart/2005/8/layout/vList3"/>
    <dgm:cxn modelId="{2F5D0D22-99C6-6D47-98DB-E70D436DA496}" type="presParOf" srcId="{848E0D86-8D7A-C74D-B6DD-24470055DAED}" destId="{6280EA79-E4C0-4449-8FC9-5E6625462E9A}" srcOrd="6" destOrd="0" presId="urn:microsoft.com/office/officeart/2005/8/layout/vList3"/>
    <dgm:cxn modelId="{8722D1E8-D5D3-0547-9DDA-C81963041F65}" type="presParOf" srcId="{6280EA79-E4C0-4449-8FC9-5E6625462E9A}" destId="{E81D4053-0532-2C43-AEFB-2C868AA0507F}" srcOrd="0" destOrd="0" presId="urn:microsoft.com/office/officeart/2005/8/layout/vList3"/>
    <dgm:cxn modelId="{57487FAC-8072-8141-9286-33DC59C2613D}" type="presParOf" srcId="{6280EA79-E4C0-4449-8FC9-5E6625462E9A}" destId="{2789268A-B78C-6849-98DD-36743A29038E}" srcOrd="1" destOrd="0" presId="urn:microsoft.com/office/officeart/2005/8/layout/vList3"/>
    <dgm:cxn modelId="{24C2D158-D1F5-1644-BF97-5517E3DB3314}" type="presParOf" srcId="{848E0D86-8D7A-C74D-B6DD-24470055DAED}" destId="{9C585FB0-F956-904C-A04C-51185B29A1B9}" srcOrd="7" destOrd="0" presId="urn:microsoft.com/office/officeart/2005/8/layout/vList3"/>
    <dgm:cxn modelId="{871F615C-E336-8641-B1E6-B75270FFBC44}" type="presParOf" srcId="{848E0D86-8D7A-C74D-B6DD-24470055DAED}" destId="{A9C9CD60-AB5B-5848-AA33-DB5A98297914}" srcOrd="8" destOrd="0" presId="urn:microsoft.com/office/officeart/2005/8/layout/vList3"/>
    <dgm:cxn modelId="{B8509938-D390-B841-BF63-CD32CFFDCF9F}" type="presParOf" srcId="{A9C9CD60-AB5B-5848-AA33-DB5A98297914}" destId="{5EAC80C9-48B6-894F-83D0-9E3B18850F69}" srcOrd="0" destOrd="0" presId="urn:microsoft.com/office/officeart/2005/8/layout/vList3"/>
    <dgm:cxn modelId="{C3246656-D3FF-824B-A7CD-3B1F0A3CF460}" type="presParOf" srcId="{A9C9CD60-AB5B-5848-AA33-DB5A98297914}" destId="{592A1C07-056E-8642-BE62-E975B4EEBF8B}" srcOrd="1" destOrd="0" presId="urn:microsoft.com/office/officeart/2005/8/layout/vList3"/>
    <dgm:cxn modelId="{6EAE62D2-374C-1541-A026-912BCB625467}" type="presParOf" srcId="{848E0D86-8D7A-C74D-B6DD-24470055DAED}" destId="{974C0C64-C4D3-514D-967A-5A61071F5F83}" srcOrd="9" destOrd="0" presId="urn:microsoft.com/office/officeart/2005/8/layout/vList3"/>
    <dgm:cxn modelId="{4540F768-873E-554F-93EA-0124560DBF13}" type="presParOf" srcId="{848E0D86-8D7A-C74D-B6DD-24470055DAED}" destId="{27248EC4-0079-6142-B476-062C507FCD19}" srcOrd="10" destOrd="0" presId="urn:microsoft.com/office/officeart/2005/8/layout/vList3"/>
    <dgm:cxn modelId="{FE4912D4-3068-B848-9954-B9422F97BCB9}" type="presParOf" srcId="{27248EC4-0079-6142-B476-062C507FCD19}" destId="{8C4BEF29-7E63-D342-99D8-1FF584E27DDE}" srcOrd="0" destOrd="0" presId="urn:microsoft.com/office/officeart/2005/8/layout/vList3"/>
    <dgm:cxn modelId="{9A584AD1-AF1F-7246-82C1-86BEB4A6DE20}" type="presParOf" srcId="{27248EC4-0079-6142-B476-062C507FCD19}" destId="{7B09B3C7-53E3-6240-A3FB-9C2C325322BE}"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82D6CC-A382-0A44-A4AC-F4EFFDB4A26A}"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en-US"/>
        </a:p>
      </dgm:t>
    </dgm:pt>
    <dgm:pt modelId="{5A3F1323-87CE-3541-B5E1-96F86453604A}">
      <dgm:prSet/>
      <dgm:spPr/>
      <dgm:t>
        <a:bodyPr/>
        <a:lstStyle/>
        <a:p>
          <a:r>
            <a:rPr lang="en-US"/>
            <a:t>Bi-lingual, anti-racist and culturally sensitive services</a:t>
          </a:r>
          <a:endParaRPr lang="en-GB"/>
        </a:p>
      </dgm:t>
    </dgm:pt>
    <dgm:pt modelId="{53C29D8E-A5AD-9A4E-ABA9-AFCD9A7E85F2}" type="parTrans" cxnId="{02B0DAB3-D04B-B747-98B1-2003F3AE6057}">
      <dgm:prSet/>
      <dgm:spPr/>
      <dgm:t>
        <a:bodyPr/>
        <a:lstStyle/>
        <a:p>
          <a:endParaRPr lang="en-US"/>
        </a:p>
      </dgm:t>
    </dgm:pt>
    <dgm:pt modelId="{21E1CA01-B61F-4B4D-B1E0-6307BF3BF0FD}" type="sibTrans" cxnId="{02B0DAB3-D04B-B747-98B1-2003F3AE6057}">
      <dgm:prSet/>
      <dgm:spPr/>
      <dgm:t>
        <a:bodyPr/>
        <a:lstStyle/>
        <a:p>
          <a:endParaRPr lang="en-US"/>
        </a:p>
      </dgm:t>
    </dgm:pt>
    <dgm:pt modelId="{C83814FE-8491-4D4E-AEB0-FB9CCBA6371B}">
      <dgm:prSet/>
      <dgm:spPr/>
      <dgm:t>
        <a:bodyPr/>
        <a:lstStyle/>
        <a:p>
          <a:r>
            <a:rPr lang="en-US"/>
            <a:t>Diverse culture within domestic violence shelters</a:t>
          </a:r>
          <a:endParaRPr lang="en-GB"/>
        </a:p>
      </dgm:t>
    </dgm:pt>
    <dgm:pt modelId="{A753743A-D52A-F646-9E2F-F970489C68F9}" type="parTrans" cxnId="{468FAD95-7083-9840-8BF1-936968DEF12C}">
      <dgm:prSet/>
      <dgm:spPr/>
      <dgm:t>
        <a:bodyPr/>
        <a:lstStyle/>
        <a:p>
          <a:endParaRPr lang="en-US"/>
        </a:p>
      </dgm:t>
    </dgm:pt>
    <dgm:pt modelId="{CEC3C6AC-01F6-8347-B39D-A70C4F784C4E}" type="sibTrans" cxnId="{468FAD95-7083-9840-8BF1-936968DEF12C}">
      <dgm:prSet/>
      <dgm:spPr/>
      <dgm:t>
        <a:bodyPr/>
        <a:lstStyle/>
        <a:p>
          <a:endParaRPr lang="en-US"/>
        </a:p>
      </dgm:t>
    </dgm:pt>
    <dgm:pt modelId="{AFC9B39D-EFDA-1649-9187-FE7997D0A9AD}">
      <dgm:prSet/>
      <dgm:spPr/>
      <dgm:t>
        <a:bodyPr/>
        <a:lstStyle/>
        <a:p>
          <a:r>
            <a:rPr lang="en-US"/>
            <a:t>Extensive community outreach </a:t>
          </a:r>
          <a:endParaRPr lang="en-GB"/>
        </a:p>
      </dgm:t>
    </dgm:pt>
    <dgm:pt modelId="{9F5D402A-D468-2E4F-9FDD-75B769FEFE01}" type="parTrans" cxnId="{58CF53A9-0C4F-C144-A96D-47647510DF5D}">
      <dgm:prSet/>
      <dgm:spPr/>
      <dgm:t>
        <a:bodyPr/>
        <a:lstStyle/>
        <a:p>
          <a:endParaRPr lang="en-US"/>
        </a:p>
      </dgm:t>
    </dgm:pt>
    <dgm:pt modelId="{66703F7E-E18D-1142-A4A7-D66512434817}" type="sibTrans" cxnId="{58CF53A9-0C4F-C144-A96D-47647510DF5D}">
      <dgm:prSet/>
      <dgm:spPr/>
      <dgm:t>
        <a:bodyPr/>
        <a:lstStyle/>
        <a:p>
          <a:endParaRPr lang="en-US"/>
        </a:p>
      </dgm:t>
    </dgm:pt>
    <dgm:pt modelId="{440932FF-7E51-3D43-92C6-86ABDA689633}">
      <dgm:prSet/>
      <dgm:spPr/>
      <dgm:t>
        <a:bodyPr/>
        <a:lstStyle/>
        <a:p>
          <a:r>
            <a:rPr lang="en-US"/>
            <a:t>Post separation assistance (including access to learning language)</a:t>
          </a:r>
          <a:endParaRPr lang="en-GB"/>
        </a:p>
      </dgm:t>
    </dgm:pt>
    <dgm:pt modelId="{667FBD8C-1D7A-3944-B895-ADA073AB0C5D}" type="parTrans" cxnId="{883ED4F3-9782-E14A-9F67-0EADE391FA4F}">
      <dgm:prSet/>
      <dgm:spPr/>
      <dgm:t>
        <a:bodyPr/>
        <a:lstStyle/>
        <a:p>
          <a:endParaRPr lang="en-US"/>
        </a:p>
      </dgm:t>
    </dgm:pt>
    <dgm:pt modelId="{EA0D005D-8FF2-8043-B901-2B1DB4B80185}" type="sibTrans" cxnId="{883ED4F3-9782-E14A-9F67-0EADE391FA4F}">
      <dgm:prSet/>
      <dgm:spPr/>
      <dgm:t>
        <a:bodyPr/>
        <a:lstStyle/>
        <a:p>
          <a:endParaRPr lang="en-US"/>
        </a:p>
      </dgm:t>
    </dgm:pt>
    <dgm:pt modelId="{E0A6F628-5B30-5749-8221-AFCAC68948FD}">
      <dgm:prSet/>
      <dgm:spPr/>
      <dgm:t>
        <a:bodyPr/>
        <a:lstStyle/>
        <a:p>
          <a:r>
            <a:rPr lang="en-US"/>
            <a:t>Immigration law/policy requires revision</a:t>
          </a:r>
          <a:endParaRPr lang="en-GB"/>
        </a:p>
      </dgm:t>
    </dgm:pt>
    <dgm:pt modelId="{0A65FAEE-A4FB-E146-A974-D8B1824C4ACD}" type="parTrans" cxnId="{8323ADCB-52EE-DF4B-8A05-7D48573A7379}">
      <dgm:prSet/>
      <dgm:spPr/>
      <dgm:t>
        <a:bodyPr/>
        <a:lstStyle/>
        <a:p>
          <a:endParaRPr lang="en-US"/>
        </a:p>
      </dgm:t>
    </dgm:pt>
    <dgm:pt modelId="{AE39C25F-2558-8541-9F87-EC39204EDC33}" type="sibTrans" cxnId="{8323ADCB-52EE-DF4B-8A05-7D48573A7379}">
      <dgm:prSet/>
      <dgm:spPr/>
      <dgm:t>
        <a:bodyPr/>
        <a:lstStyle/>
        <a:p>
          <a:endParaRPr lang="en-US"/>
        </a:p>
      </dgm:t>
    </dgm:pt>
    <dgm:pt modelId="{F6849869-BFFE-7E4F-A053-9338534DE6F0}" type="pres">
      <dgm:prSet presAssocID="{D282D6CC-A382-0A44-A4AC-F4EFFDB4A26A}" presName="linearFlow" presStyleCnt="0">
        <dgm:presLayoutVars>
          <dgm:dir/>
          <dgm:resizeHandles val="exact"/>
        </dgm:presLayoutVars>
      </dgm:prSet>
      <dgm:spPr/>
    </dgm:pt>
    <dgm:pt modelId="{7DA891CB-F7EE-264C-9300-E45860DBE051}" type="pres">
      <dgm:prSet presAssocID="{5A3F1323-87CE-3541-B5E1-96F86453604A}" presName="composite" presStyleCnt="0"/>
      <dgm:spPr/>
    </dgm:pt>
    <dgm:pt modelId="{E7882647-EF74-B24E-A5ED-C6C132A3F8BE}" type="pres">
      <dgm:prSet presAssocID="{5A3F1323-87CE-3541-B5E1-96F86453604A}" presName="imgShp" presStyleLbl="fgImgPlace1" presStyleIdx="0" presStyleCnt="5"/>
      <dgm:spPr/>
    </dgm:pt>
    <dgm:pt modelId="{767187BC-C1DA-BE42-BA88-805454EF1FB7}" type="pres">
      <dgm:prSet presAssocID="{5A3F1323-87CE-3541-B5E1-96F86453604A}" presName="txShp" presStyleLbl="node1" presStyleIdx="0" presStyleCnt="5">
        <dgm:presLayoutVars>
          <dgm:bulletEnabled val="1"/>
        </dgm:presLayoutVars>
      </dgm:prSet>
      <dgm:spPr/>
    </dgm:pt>
    <dgm:pt modelId="{B88E7141-99A7-1A49-A2DE-DF05474779EF}" type="pres">
      <dgm:prSet presAssocID="{21E1CA01-B61F-4B4D-B1E0-6307BF3BF0FD}" presName="spacing" presStyleCnt="0"/>
      <dgm:spPr/>
    </dgm:pt>
    <dgm:pt modelId="{C7AE14C1-7E11-794B-8281-8C29C4B94FDB}" type="pres">
      <dgm:prSet presAssocID="{C83814FE-8491-4D4E-AEB0-FB9CCBA6371B}" presName="composite" presStyleCnt="0"/>
      <dgm:spPr/>
    </dgm:pt>
    <dgm:pt modelId="{FB3BF8BC-705E-0648-A0A9-26938EF4F741}" type="pres">
      <dgm:prSet presAssocID="{C83814FE-8491-4D4E-AEB0-FB9CCBA6371B}" presName="imgShp" presStyleLbl="fgImgPlace1" presStyleIdx="1" presStyleCnt="5"/>
      <dgm:spPr/>
    </dgm:pt>
    <dgm:pt modelId="{693C99FD-6634-4B4C-ADA9-53C84EB0387C}" type="pres">
      <dgm:prSet presAssocID="{C83814FE-8491-4D4E-AEB0-FB9CCBA6371B}" presName="txShp" presStyleLbl="node1" presStyleIdx="1" presStyleCnt="5">
        <dgm:presLayoutVars>
          <dgm:bulletEnabled val="1"/>
        </dgm:presLayoutVars>
      </dgm:prSet>
      <dgm:spPr/>
    </dgm:pt>
    <dgm:pt modelId="{E0A65E4B-360E-4F4F-9B96-6F008C07E834}" type="pres">
      <dgm:prSet presAssocID="{CEC3C6AC-01F6-8347-B39D-A70C4F784C4E}" presName="spacing" presStyleCnt="0"/>
      <dgm:spPr/>
    </dgm:pt>
    <dgm:pt modelId="{89E29C77-F65F-2B4A-AAEC-2502F9AB8A77}" type="pres">
      <dgm:prSet presAssocID="{AFC9B39D-EFDA-1649-9187-FE7997D0A9AD}" presName="composite" presStyleCnt="0"/>
      <dgm:spPr/>
    </dgm:pt>
    <dgm:pt modelId="{ABC5E3B8-1A88-C34E-AE6F-D50976F6717A}" type="pres">
      <dgm:prSet presAssocID="{AFC9B39D-EFDA-1649-9187-FE7997D0A9AD}" presName="imgShp" presStyleLbl="fgImgPlace1" presStyleIdx="2" presStyleCnt="5"/>
      <dgm:spPr/>
    </dgm:pt>
    <dgm:pt modelId="{2C2982B6-8084-B745-9D90-24539659974D}" type="pres">
      <dgm:prSet presAssocID="{AFC9B39D-EFDA-1649-9187-FE7997D0A9AD}" presName="txShp" presStyleLbl="node1" presStyleIdx="2" presStyleCnt="5">
        <dgm:presLayoutVars>
          <dgm:bulletEnabled val="1"/>
        </dgm:presLayoutVars>
      </dgm:prSet>
      <dgm:spPr/>
    </dgm:pt>
    <dgm:pt modelId="{6774AB8F-7338-D348-BB38-8DE21598E1C5}" type="pres">
      <dgm:prSet presAssocID="{66703F7E-E18D-1142-A4A7-D66512434817}" presName="spacing" presStyleCnt="0"/>
      <dgm:spPr/>
    </dgm:pt>
    <dgm:pt modelId="{465A45BB-6B3E-D641-9A02-893A72F720DD}" type="pres">
      <dgm:prSet presAssocID="{440932FF-7E51-3D43-92C6-86ABDA689633}" presName="composite" presStyleCnt="0"/>
      <dgm:spPr/>
    </dgm:pt>
    <dgm:pt modelId="{B81BC355-A877-874C-B1AB-B1A5AF9D44CF}" type="pres">
      <dgm:prSet presAssocID="{440932FF-7E51-3D43-92C6-86ABDA689633}" presName="imgShp" presStyleLbl="fgImgPlace1" presStyleIdx="3" presStyleCnt="5"/>
      <dgm:spPr/>
    </dgm:pt>
    <dgm:pt modelId="{A5211ED2-34DF-A94E-A4C4-24E6FB10F698}" type="pres">
      <dgm:prSet presAssocID="{440932FF-7E51-3D43-92C6-86ABDA689633}" presName="txShp" presStyleLbl="node1" presStyleIdx="3" presStyleCnt="5">
        <dgm:presLayoutVars>
          <dgm:bulletEnabled val="1"/>
        </dgm:presLayoutVars>
      </dgm:prSet>
      <dgm:spPr/>
    </dgm:pt>
    <dgm:pt modelId="{3F122E22-300F-6447-BE5C-D6BFF51AF5E2}" type="pres">
      <dgm:prSet presAssocID="{EA0D005D-8FF2-8043-B901-2B1DB4B80185}" presName="spacing" presStyleCnt="0"/>
      <dgm:spPr/>
    </dgm:pt>
    <dgm:pt modelId="{4255C6CE-BE49-1A4D-9BE0-951A53B43C69}" type="pres">
      <dgm:prSet presAssocID="{E0A6F628-5B30-5749-8221-AFCAC68948FD}" presName="composite" presStyleCnt="0"/>
      <dgm:spPr/>
    </dgm:pt>
    <dgm:pt modelId="{4EDF4017-598A-0B46-8D1D-46026C36B4ED}" type="pres">
      <dgm:prSet presAssocID="{E0A6F628-5B30-5749-8221-AFCAC68948FD}" presName="imgShp" presStyleLbl="fgImgPlace1" presStyleIdx="4" presStyleCnt="5"/>
      <dgm:spPr/>
    </dgm:pt>
    <dgm:pt modelId="{2B1F3448-F7B0-4746-9A70-4667DBD3FE6A}" type="pres">
      <dgm:prSet presAssocID="{E0A6F628-5B30-5749-8221-AFCAC68948FD}" presName="txShp" presStyleLbl="node1" presStyleIdx="4" presStyleCnt="5">
        <dgm:presLayoutVars>
          <dgm:bulletEnabled val="1"/>
        </dgm:presLayoutVars>
      </dgm:prSet>
      <dgm:spPr/>
    </dgm:pt>
  </dgm:ptLst>
  <dgm:cxnLst>
    <dgm:cxn modelId="{40063008-97A8-E646-990E-1E7E3F5195CA}" type="presOf" srcId="{440932FF-7E51-3D43-92C6-86ABDA689633}" destId="{A5211ED2-34DF-A94E-A4C4-24E6FB10F698}" srcOrd="0" destOrd="0" presId="urn:microsoft.com/office/officeart/2005/8/layout/vList3"/>
    <dgm:cxn modelId="{5DA3DF21-DE3A-F947-8A1B-C896236B74D8}" type="presOf" srcId="{5A3F1323-87CE-3541-B5E1-96F86453604A}" destId="{767187BC-C1DA-BE42-BA88-805454EF1FB7}" srcOrd="0" destOrd="0" presId="urn:microsoft.com/office/officeart/2005/8/layout/vList3"/>
    <dgm:cxn modelId="{ACB96146-98D0-E648-869A-89652C150B3B}" type="presOf" srcId="{C83814FE-8491-4D4E-AEB0-FB9CCBA6371B}" destId="{693C99FD-6634-4B4C-ADA9-53C84EB0387C}" srcOrd="0" destOrd="0" presId="urn:microsoft.com/office/officeart/2005/8/layout/vList3"/>
    <dgm:cxn modelId="{81BFCD4D-8DF6-0142-AE3F-B7611159F10F}" type="presOf" srcId="{D282D6CC-A382-0A44-A4AC-F4EFFDB4A26A}" destId="{F6849869-BFFE-7E4F-A053-9338534DE6F0}" srcOrd="0" destOrd="0" presId="urn:microsoft.com/office/officeart/2005/8/layout/vList3"/>
    <dgm:cxn modelId="{710B5882-1BE4-B243-8AFC-60800840C5AD}" type="presOf" srcId="{AFC9B39D-EFDA-1649-9187-FE7997D0A9AD}" destId="{2C2982B6-8084-B745-9D90-24539659974D}" srcOrd="0" destOrd="0" presId="urn:microsoft.com/office/officeart/2005/8/layout/vList3"/>
    <dgm:cxn modelId="{468FAD95-7083-9840-8BF1-936968DEF12C}" srcId="{D282D6CC-A382-0A44-A4AC-F4EFFDB4A26A}" destId="{C83814FE-8491-4D4E-AEB0-FB9CCBA6371B}" srcOrd="1" destOrd="0" parTransId="{A753743A-D52A-F646-9E2F-F970489C68F9}" sibTransId="{CEC3C6AC-01F6-8347-B39D-A70C4F784C4E}"/>
    <dgm:cxn modelId="{58CF53A9-0C4F-C144-A96D-47647510DF5D}" srcId="{D282D6CC-A382-0A44-A4AC-F4EFFDB4A26A}" destId="{AFC9B39D-EFDA-1649-9187-FE7997D0A9AD}" srcOrd="2" destOrd="0" parTransId="{9F5D402A-D468-2E4F-9FDD-75B769FEFE01}" sibTransId="{66703F7E-E18D-1142-A4A7-D66512434817}"/>
    <dgm:cxn modelId="{02B0DAB3-D04B-B747-98B1-2003F3AE6057}" srcId="{D282D6CC-A382-0A44-A4AC-F4EFFDB4A26A}" destId="{5A3F1323-87CE-3541-B5E1-96F86453604A}" srcOrd="0" destOrd="0" parTransId="{53C29D8E-A5AD-9A4E-ABA9-AFCD9A7E85F2}" sibTransId="{21E1CA01-B61F-4B4D-B1E0-6307BF3BF0FD}"/>
    <dgm:cxn modelId="{7A7590B7-379F-E44E-AFC4-EF20EE0886C8}" type="presOf" srcId="{E0A6F628-5B30-5749-8221-AFCAC68948FD}" destId="{2B1F3448-F7B0-4746-9A70-4667DBD3FE6A}" srcOrd="0" destOrd="0" presId="urn:microsoft.com/office/officeart/2005/8/layout/vList3"/>
    <dgm:cxn modelId="{8323ADCB-52EE-DF4B-8A05-7D48573A7379}" srcId="{D282D6CC-A382-0A44-A4AC-F4EFFDB4A26A}" destId="{E0A6F628-5B30-5749-8221-AFCAC68948FD}" srcOrd="4" destOrd="0" parTransId="{0A65FAEE-A4FB-E146-A974-D8B1824C4ACD}" sibTransId="{AE39C25F-2558-8541-9F87-EC39204EDC33}"/>
    <dgm:cxn modelId="{883ED4F3-9782-E14A-9F67-0EADE391FA4F}" srcId="{D282D6CC-A382-0A44-A4AC-F4EFFDB4A26A}" destId="{440932FF-7E51-3D43-92C6-86ABDA689633}" srcOrd="3" destOrd="0" parTransId="{667FBD8C-1D7A-3944-B895-ADA073AB0C5D}" sibTransId="{EA0D005D-8FF2-8043-B901-2B1DB4B80185}"/>
    <dgm:cxn modelId="{3A92980A-269D-0248-AE4C-BB6F244A9004}" type="presParOf" srcId="{F6849869-BFFE-7E4F-A053-9338534DE6F0}" destId="{7DA891CB-F7EE-264C-9300-E45860DBE051}" srcOrd="0" destOrd="0" presId="urn:microsoft.com/office/officeart/2005/8/layout/vList3"/>
    <dgm:cxn modelId="{035CF1DC-BC76-374E-8FA4-CAEE421D6DAA}" type="presParOf" srcId="{7DA891CB-F7EE-264C-9300-E45860DBE051}" destId="{E7882647-EF74-B24E-A5ED-C6C132A3F8BE}" srcOrd="0" destOrd="0" presId="urn:microsoft.com/office/officeart/2005/8/layout/vList3"/>
    <dgm:cxn modelId="{00B489DE-BB6C-044F-AB2D-005ECDD20764}" type="presParOf" srcId="{7DA891CB-F7EE-264C-9300-E45860DBE051}" destId="{767187BC-C1DA-BE42-BA88-805454EF1FB7}" srcOrd="1" destOrd="0" presId="urn:microsoft.com/office/officeart/2005/8/layout/vList3"/>
    <dgm:cxn modelId="{6004A00F-7359-5F44-8038-D748B6A64211}" type="presParOf" srcId="{F6849869-BFFE-7E4F-A053-9338534DE6F0}" destId="{B88E7141-99A7-1A49-A2DE-DF05474779EF}" srcOrd="1" destOrd="0" presId="urn:microsoft.com/office/officeart/2005/8/layout/vList3"/>
    <dgm:cxn modelId="{D92610F4-9F92-3C48-BB5A-AF8C0763FD18}" type="presParOf" srcId="{F6849869-BFFE-7E4F-A053-9338534DE6F0}" destId="{C7AE14C1-7E11-794B-8281-8C29C4B94FDB}" srcOrd="2" destOrd="0" presId="urn:microsoft.com/office/officeart/2005/8/layout/vList3"/>
    <dgm:cxn modelId="{F7F8489F-F050-C242-BC48-A7FEEF1D7D87}" type="presParOf" srcId="{C7AE14C1-7E11-794B-8281-8C29C4B94FDB}" destId="{FB3BF8BC-705E-0648-A0A9-26938EF4F741}" srcOrd="0" destOrd="0" presId="urn:microsoft.com/office/officeart/2005/8/layout/vList3"/>
    <dgm:cxn modelId="{F37F35CA-2DFA-604D-8241-F902B9F3CDDD}" type="presParOf" srcId="{C7AE14C1-7E11-794B-8281-8C29C4B94FDB}" destId="{693C99FD-6634-4B4C-ADA9-53C84EB0387C}" srcOrd="1" destOrd="0" presId="urn:microsoft.com/office/officeart/2005/8/layout/vList3"/>
    <dgm:cxn modelId="{EA951795-CD0C-7844-8FE5-6BB7622E733F}" type="presParOf" srcId="{F6849869-BFFE-7E4F-A053-9338534DE6F0}" destId="{E0A65E4B-360E-4F4F-9B96-6F008C07E834}" srcOrd="3" destOrd="0" presId="urn:microsoft.com/office/officeart/2005/8/layout/vList3"/>
    <dgm:cxn modelId="{78302D98-653D-814A-9B20-578EB7E33C1E}" type="presParOf" srcId="{F6849869-BFFE-7E4F-A053-9338534DE6F0}" destId="{89E29C77-F65F-2B4A-AAEC-2502F9AB8A77}" srcOrd="4" destOrd="0" presId="urn:microsoft.com/office/officeart/2005/8/layout/vList3"/>
    <dgm:cxn modelId="{65904A8A-AB9A-234A-AC00-CF2406CCB6A5}" type="presParOf" srcId="{89E29C77-F65F-2B4A-AAEC-2502F9AB8A77}" destId="{ABC5E3B8-1A88-C34E-AE6F-D50976F6717A}" srcOrd="0" destOrd="0" presId="urn:microsoft.com/office/officeart/2005/8/layout/vList3"/>
    <dgm:cxn modelId="{9689A8D9-AA25-6640-9244-9B8C4CB0E9C3}" type="presParOf" srcId="{89E29C77-F65F-2B4A-AAEC-2502F9AB8A77}" destId="{2C2982B6-8084-B745-9D90-24539659974D}" srcOrd="1" destOrd="0" presId="urn:microsoft.com/office/officeart/2005/8/layout/vList3"/>
    <dgm:cxn modelId="{B99AD62A-52B7-6B45-8E99-F26EA3C54A79}" type="presParOf" srcId="{F6849869-BFFE-7E4F-A053-9338534DE6F0}" destId="{6774AB8F-7338-D348-BB38-8DE21598E1C5}" srcOrd="5" destOrd="0" presId="urn:microsoft.com/office/officeart/2005/8/layout/vList3"/>
    <dgm:cxn modelId="{D8B060FC-49E3-3348-93D5-1EAFBB2F6017}" type="presParOf" srcId="{F6849869-BFFE-7E4F-A053-9338534DE6F0}" destId="{465A45BB-6B3E-D641-9A02-893A72F720DD}" srcOrd="6" destOrd="0" presId="urn:microsoft.com/office/officeart/2005/8/layout/vList3"/>
    <dgm:cxn modelId="{97125335-9483-0244-9B5A-B36022C0DE51}" type="presParOf" srcId="{465A45BB-6B3E-D641-9A02-893A72F720DD}" destId="{B81BC355-A877-874C-B1AB-B1A5AF9D44CF}" srcOrd="0" destOrd="0" presId="urn:microsoft.com/office/officeart/2005/8/layout/vList3"/>
    <dgm:cxn modelId="{B98745AC-D14B-4341-BAD6-923B88A9FD06}" type="presParOf" srcId="{465A45BB-6B3E-D641-9A02-893A72F720DD}" destId="{A5211ED2-34DF-A94E-A4C4-24E6FB10F698}" srcOrd="1" destOrd="0" presId="urn:microsoft.com/office/officeart/2005/8/layout/vList3"/>
    <dgm:cxn modelId="{1C07B8D0-55A9-2144-8EB7-D9D4E00E2A7E}" type="presParOf" srcId="{F6849869-BFFE-7E4F-A053-9338534DE6F0}" destId="{3F122E22-300F-6447-BE5C-D6BFF51AF5E2}" srcOrd="7" destOrd="0" presId="urn:microsoft.com/office/officeart/2005/8/layout/vList3"/>
    <dgm:cxn modelId="{50A83179-77F0-9E4A-ADF8-0A22BA8CF836}" type="presParOf" srcId="{F6849869-BFFE-7E4F-A053-9338534DE6F0}" destId="{4255C6CE-BE49-1A4D-9BE0-951A53B43C69}" srcOrd="8" destOrd="0" presId="urn:microsoft.com/office/officeart/2005/8/layout/vList3"/>
    <dgm:cxn modelId="{8FFF5D28-66A9-F64A-BA18-A4D48993B74A}" type="presParOf" srcId="{4255C6CE-BE49-1A4D-9BE0-951A53B43C69}" destId="{4EDF4017-598A-0B46-8D1D-46026C36B4ED}" srcOrd="0" destOrd="0" presId="urn:microsoft.com/office/officeart/2005/8/layout/vList3"/>
    <dgm:cxn modelId="{3C4B6FCB-6D22-D74A-83FA-006F18E62A51}" type="presParOf" srcId="{4255C6CE-BE49-1A4D-9BE0-951A53B43C69}" destId="{2B1F3448-F7B0-4746-9A70-4667DBD3FE6A}"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BD8BE-068C-6541-9CE8-F71DC9C1369E}">
      <dsp:nvSpPr>
        <dsp:cNvPr id="0" name=""/>
        <dsp:cNvSpPr/>
      </dsp:nvSpPr>
      <dsp:spPr>
        <a:xfrm>
          <a:off x="0" y="572412"/>
          <a:ext cx="10515600" cy="1074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We explored previous published research to identify barriers to, and facilitators of, help-seeking faced by BAME and immigrant women. </a:t>
          </a:r>
        </a:p>
      </dsp:txBody>
      <dsp:txXfrm>
        <a:off x="52431" y="624843"/>
        <a:ext cx="10410738" cy="969198"/>
      </dsp:txXfrm>
    </dsp:sp>
    <dsp:sp modelId="{637BEDB4-117C-2D41-A55C-C286E1045057}">
      <dsp:nvSpPr>
        <dsp:cNvPr id="0" name=""/>
        <dsp:cNvSpPr/>
      </dsp:nvSpPr>
      <dsp:spPr>
        <a:xfrm>
          <a:off x="0" y="1724232"/>
          <a:ext cx="10515600" cy="1074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We collated the findings from 45 papers of samples including approximately 882 BAME women, 614 of whom were immigrants. </a:t>
          </a:r>
        </a:p>
      </dsp:txBody>
      <dsp:txXfrm>
        <a:off x="52431" y="1776663"/>
        <a:ext cx="10410738" cy="969198"/>
      </dsp:txXfrm>
    </dsp:sp>
    <dsp:sp modelId="{A0A59106-28AE-F443-936A-224A7D1CA0FB}">
      <dsp:nvSpPr>
        <dsp:cNvPr id="0" name=""/>
        <dsp:cNvSpPr/>
      </dsp:nvSpPr>
      <dsp:spPr>
        <a:xfrm>
          <a:off x="0" y="2876052"/>
          <a:ext cx="10515600" cy="1074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Global research. Most of the studies included were conducted in the US. Only two studies explored experiences of immigrant women in the UK</a:t>
          </a:r>
        </a:p>
      </dsp:txBody>
      <dsp:txXfrm>
        <a:off x="52431" y="2928483"/>
        <a:ext cx="10410738" cy="9691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372BFA-B082-9D45-9455-46D22DBAB01B}">
      <dsp:nvSpPr>
        <dsp:cNvPr id="0" name=""/>
        <dsp:cNvSpPr/>
      </dsp:nvSpPr>
      <dsp:spPr>
        <a:xfrm rot="10800000">
          <a:off x="2934792" y="584597"/>
          <a:ext cx="7767710" cy="391305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5549" tIns="102870" rIns="192024" bIns="102870" numCol="1" spcCol="1270" anchor="t" anchorCtr="0">
          <a:noAutofit/>
        </a:bodyPr>
        <a:lstStyle/>
        <a:p>
          <a:pPr marL="0" lvl="0" indent="0" algn="l" defTabSz="1200150">
            <a:lnSpc>
              <a:spcPct val="90000"/>
            </a:lnSpc>
            <a:spcBef>
              <a:spcPct val="0"/>
            </a:spcBef>
            <a:spcAft>
              <a:spcPct val="35000"/>
            </a:spcAft>
            <a:buNone/>
          </a:pPr>
          <a:r>
            <a:rPr lang="en-GB" sz="2700" kern="1200" dirty="0"/>
            <a:t>Barriers to help-seeking are greater for BAME women and even greater for immigrant women, due to:</a:t>
          </a:r>
        </a:p>
        <a:p>
          <a:pPr marL="228600" lvl="1" indent="-228600" algn="l" defTabSz="933450">
            <a:lnSpc>
              <a:spcPct val="90000"/>
            </a:lnSpc>
            <a:spcBef>
              <a:spcPct val="0"/>
            </a:spcBef>
            <a:spcAft>
              <a:spcPct val="15000"/>
            </a:spcAft>
            <a:buChar char="•"/>
          </a:pPr>
          <a:r>
            <a:rPr lang="en-GB" sz="2100" b="1" kern="1200"/>
            <a:t>Cultural norms and values</a:t>
          </a:r>
          <a:r>
            <a:rPr lang="en-GB" sz="2100" kern="1200"/>
            <a:t> </a:t>
          </a:r>
        </a:p>
        <a:p>
          <a:pPr marL="228600" lvl="1" indent="-228600" algn="l" defTabSz="933450">
            <a:lnSpc>
              <a:spcPct val="90000"/>
            </a:lnSpc>
            <a:spcBef>
              <a:spcPct val="0"/>
            </a:spcBef>
            <a:spcAft>
              <a:spcPct val="15000"/>
            </a:spcAft>
            <a:buChar char="•"/>
          </a:pPr>
          <a:r>
            <a:rPr lang="en-GB" sz="2100" b="1" kern="1200"/>
            <a:t>Religion</a:t>
          </a:r>
          <a:endParaRPr lang="en-GB" sz="2100" kern="1200"/>
        </a:p>
        <a:p>
          <a:pPr marL="228600" lvl="1" indent="-228600" algn="l" defTabSz="933450">
            <a:lnSpc>
              <a:spcPct val="90000"/>
            </a:lnSpc>
            <a:spcBef>
              <a:spcPct val="0"/>
            </a:spcBef>
            <a:spcAft>
              <a:spcPct val="15000"/>
            </a:spcAft>
            <a:buChar char="•"/>
          </a:pPr>
          <a:r>
            <a:rPr lang="en-GB" sz="2100" b="1" kern="1200"/>
            <a:t>Immigration issues</a:t>
          </a:r>
          <a:endParaRPr lang="en-GB" sz="2100" kern="1200"/>
        </a:p>
        <a:p>
          <a:pPr marL="228600" lvl="1" indent="-228600" algn="l" defTabSz="933450">
            <a:lnSpc>
              <a:spcPct val="90000"/>
            </a:lnSpc>
            <a:spcBef>
              <a:spcPct val="0"/>
            </a:spcBef>
            <a:spcAft>
              <a:spcPct val="15000"/>
            </a:spcAft>
            <a:buChar char="•"/>
          </a:pPr>
          <a:r>
            <a:rPr lang="en-GB" sz="2100" b="1" kern="1200"/>
            <a:t>Racism/discrimination</a:t>
          </a:r>
          <a:endParaRPr lang="en-GB" sz="2100" kern="1200"/>
        </a:p>
        <a:p>
          <a:pPr marL="228600" lvl="1" indent="-228600" algn="l" defTabSz="933450">
            <a:lnSpc>
              <a:spcPct val="90000"/>
            </a:lnSpc>
            <a:spcBef>
              <a:spcPct val="0"/>
            </a:spcBef>
            <a:spcAft>
              <a:spcPct val="15000"/>
            </a:spcAft>
            <a:buChar char="•"/>
          </a:pPr>
          <a:r>
            <a:rPr lang="en-GB" sz="2100" b="1" kern="1200"/>
            <a:t>Lack of cultural competence and diversity within frontline services </a:t>
          </a:r>
          <a:endParaRPr lang="en-GB" sz="2100" kern="1200"/>
        </a:p>
      </dsp:txBody>
      <dsp:txXfrm rot="10800000">
        <a:off x="3913056" y="584597"/>
        <a:ext cx="6789446" cy="3913056"/>
      </dsp:txXfrm>
    </dsp:sp>
    <dsp:sp modelId="{68CA577C-CFB2-F640-8814-BFDC2DFD5978}">
      <dsp:nvSpPr>
        <dsp:cNvPr id="0" name=""/>
        <dsp:cNvSpPr/>
      </dsp:nvSpPr>
      <dsp:spPr>
        <a:xfrm>
          <a:off x="1044512" y="584597"/>
          <a:ext cx="3913056" cy="3913056"/>
        </a:xfrm>
        <a:prstGeom prst="ellipse">
          <a:avLst/>
        </a:prstGeom>
        <a:blipFill>
          <a:blip xmlns:r="http://schemas.openxmlformats.org/officeDocument/2006/relationships" r:embed="rId1">
            <a:alphaModFix amt="19000"/>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a:outerShdw blurRad="939800" dist="50800" dir="5400000" algn="ctr" rotWithShape="0">
            <a:srgbClr val="000000">
              <a:alpha val="77000"/>
            </a:srgbClr>
          </a:outerShdw>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489429-EB7A-CB45-95DB-58D47EAC7185}">
      <dsp:nvSpPr>
        <dsp:cNvPr id="0" name=""/>
        <dsp:cNvSpPr/>
      </dsp:nvSpPr>
      <dsp:spPr>
        <a:xfrm rot="10800000">
          <a:off x="2215902" y="1585"/>
          <a:ext cx="7767710" cy="103749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507" tIns="137160" rIns="256032" bIns="137160" numCol="1" spcCol="1270" anchor="ctr" anchorCtr="0">
          <a:noAutofit/>
        </a:bodyPr>
        <a:lstStyle/>
        <a:p>
          <a:pPr marL="0" lvl="0" indent="0" algn="ctr" defTabSz="1600200">
            <a:lnSpc>
              <a:spcPct val="90000"/>
            </a:lnSpc>
            <a:spcBef>
              <a:spcPct val="0"/>
            </a:spcBef>
            <a:spcAft>
              <a:spcPct val="35000"/>
            </a:spcAft>
            <a:buNone/>
          </a:pPr>
          <a:r>
            <a:rPr lang="en-US" sz="3600" kern="1200"/>
            <a:t>Immigration status </a:t>
          </a:r>
          <a:endParaRPr lang="en-GB" sz="3600" kern="1200"/>
        </a:p>
      </dsp:txBody>
      <dsp:txXfrm rot="10800000">
        <a:off x="2475276" y="1585"/>
        <a:ext cx="7508336" cy="1037495"/>
      </dsp:txXfrm>
    </dsp:sp>
    <dsp:sp modelId="{E78439F2-BA0E-734D-886E-9E2E5F1C7604}">
      <dsp:nvSpPr>
        <dsp:cNvPr id="0" name=""/>
        <dsp:cNvSpPr/>
      </dsp:nvSpPr>
      <dsp:spPr>
        <a:xfrm>
          <a:off x="1697154" y="1585"/>
          <a:ext cx="1037495" cy="1037495"/>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251C7D-06C1-BF40-8CD7-CA9D41AF7B93}">
      <dsp:nvSpPr>
        <dsp:cNvPr id="0" name=""/>
        <dsp:cNvSpPr/>
      </dsp:nvSpPr>
      <dsp:spPr>
        <a:xfrm rot="10800000">
          <a:off x="2215902" y="1348780"/>
          <a:ext cx="7767710" cy="103749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507" tIns="137160" rIns="256032" bIns="137160" numCol="1" spcCol="1270" anchor="ctr" anchorCtr="0">
          <a:noAutofit/>
        </a:bodyPr>
        <a:lstStyle/>
        <a:p>
          <a:pPr marL="0" lvl="0" indent="0" algn="ctr" defTabSz="1600200">
            <a:lnSpc>
              <a:spcPct val="90000"/>
            </a:lnSpc>
            <a:spcBef>
              <a:spcPct val="0"/>
            </a:spcBef>
            <a:spcAft>
              <a:spcPct val="35000"/>
            </a:spcAft>
            <a:buNone/>
          </a:pPr>
          <a:r>
            <a:rPr lang="en-US" sz="3600" kern="1200"/>
            <a:t>Increased isolation</a:t>
          </a:r>
          <a:endParaRPr lang="en-GB" sz="3600" kern="1200"/>
        </a:p>
      </dsp:txBody>
      <dsp:txXfrm rot="10800000">
        <a:off x="2475276" y="1348780"/>
        <a:ext cx="7508336" cy="1037495"/>
      </dsp:txXfrm>
    </dsp:sp>
    <dsp:sp modelId="{F141DA3A-57EB-8748-8072-3CDFE4DDC2F5}">
      <dsp:nvSpPr>
        <dsp:cNvPr id="0" name=""/>
        <dsp:cNvSpPr/>
      </dsp:nvSpPr>
      <dsp:spPr>
        <a:xfrm>
          <a:off x="1697154" y="1348780"/>
          <a:ext cx="1037495" cy="1037495"/>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939FB5-5FA7-144D-A5F9-808BBD948184}">
      <dsp:nvSpPr>
        <dsp:cNvPr id="0" name=""/>
        <dsp:cNvSpPr/>
      </dsp:nvSpPr>
      <dsp:spPr>
        <a:xfrm rot="10800000">
          <a:off x="2215902" y="2695975"/>
          <a:ext cx="7767710" cy="103749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507" tIns="137160" rIns="256032" bIns="137160" numCol="1" spcCol="1270" anchor="ctr" anchorCtr="0">
          <a:noAutofit/>
        </a:bodyPr>
        <a:lstStyle/>
        <a:p>
          <a:pPr marL="0" lvl="0" indent="0" algn="ctr" defTabSz="1600200">
            <a:lnSpc>
              <a:spcPct val="90000"/>
            </a:lnSpc>
            <a:spcBef>
              <a:spcPct val="0"/>
            </a:spcBef>
            <a:spcAft>
              <a:spcPct val="35000"/>
            </a:spcAft>
            <a:buNone/>
          </a:pPr>
          <a:r>
            <a:rPr lang="en-US" sz="3600" kern="1200"/>
            <a:t>Language </a:t>
          </a:r>
          <a:endParaRPr lang="en-GB" sz="3600" kern="1200"/>
        </a:p>
      </dsp:txBody>
      <dsp:txXfrm rot="10800000">
        <a:off x="2475276" y="2695975"/>
        <a:ext cx="7508336" cy="1037495"/>
      </dsp:txXfrm>
    </dsp:sp>
    <dsp:sp modelId="{7DCE05C3-C9CB-8B49-A730-A2AF2B6B9122}">
      <dsp:nvSpPr>
        <dsp:cNvPr id="0" name=""/>
        <dsp:cNvSpPr/>
      </dsp:nvSpPr>
      <dsp:spPr>
        <a:xfrm>
          <a:off x="1697154" y="2695975"/>
          <a:ext cx="1037495" cy="1037495"/>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3911BC2-4229-6541-9FE0-D4D1BC43B4D6}">
      <dsp:nvSpPr>
        <dsp:cNvPr id="0" name=""/>
        <dsp:cNvSpPr/>
      </dsp:nvSpPr>
      <dsp:spPr>
        <a:xfrm rot="10800000">
          <a:off x="2215902" y="4043170"/>
          <a:ext cx="7767710" cy="103749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507" tIns="137160" rIns="256032" bIns="137160" numCol="1" spcCol="1270" anchor="ctr" anchorCtr="0">
          <a:noAutofit/>
        </a:bodyPr>
        <a:lstStyle/>
        <a:p>
          <a:pPr marL="0" lvl="0" indent="0" algn="ctr" defTabSz="1600200">
            <a:lnSpc>
              <a:spcPct val="90000"/>
            </a:lnSpc>
            <a:spcBef>
              <a:spcPct val="0"/>
            </a:spcBef>
            <a:spcAft>
              <a:spcPct val="35000"/>
            </a:spcAft>
            <a:buNone/>
          </a:pPr>
          <a:r>
            <a:rPr lang="en-US" sz="3600" kern="1200"/>
            <a:t>Unfamiliarity with laws and services </a:t>
          </a:r>
          <a:endParaRPr lang="en-GB" sz="3600" kern="1200"/>
        </a:p>
      </dsp:txBody>
      <dsp:txXfrm rot="10800000">
        <a:off x="2475276" y="4043170"/>
        <a:ext cx="7508336" cy="1037495"/>
      </dsp:txXfrm>
    </dsp:sp>
    <dsp:sp modelId="{8B8BC427-E6F8-374E-A9C1-5AA415E8A4E7}">
      <dsp:nvSpPr>
        <dsp:cNvPr id="0" name=""/>
        <dsp:cNvSpPr/>
      </dsp:nvSpPr>
      <dsp:spPr>
        <a:xfrm>
          <a:off x="1697154" y="4043170"/>
          <a:ext cx="1037495" cy="1037495"/>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72E2A-3872-C542-AF14-F5ABD4B08C6D}">
      <dsp:nvSpPr>
        <dsp:cNvPr id="0" name=""/>
        <dsp:cNvSpPr/>
      </dsp:nvSpPr>
      <dsp:spPr>
        <a:xfrm rot="10800000">
          <a:off x="2126100" y="73"/>
          <a:ext cx="7767710" cy="67828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9106"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a:t>Informal support from other women (mothers, sisters, friends)</a:t>
          </a:r>
        </a:p>
      </dsp:txBody>
      <dsp:txXfrm rot="10800000">
        <a:off x="2295672" y="73"/>
        <a:ext cx="7598138" cy="678288"/>
      </dsp:txXfrm>
    </dsp:sp>
    <dsp:sp modelId="{C034273D-094A-F54A-BFCA-E10126B20A80}">
      <dsp:nvSpPr>
        <dsp:cNvPr id="0" name=""/>
        <dsp:cNvSpPr/>
      </dsp:nvSpPr>
      <dsp:spPr>
        <a:xfrm>
          <a:off x="1786956" y="73"/>
          <a:ext cx="678288" cy="67828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C57AD2-4388-4841-9011-C54E5CD2D805}">
      <dsp:nvSpPr>
        <dsp:cNvPr id="0" name=""/>
        <dsp:cNvSpPr/>
      </dsp:nvSpPr>
      <dsp:spPr>
        <a:xfrm rot="10800000">
          <a:off x="2126100" y="880836"/>
          <a:ext cx="7767710" cy="67828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9106"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t>Informal support from women with lived experience</a:t>
          </a:r>
        </a:p>
      </dsp:txBody>
      <dsp:txXfrm rot="10800000">
        <a:off x="2295672" y="880836"/>
        <a:ext cx="7598138" cy="678288"/>
      </dsp:txXfrm>
    </dsp:sp>
    <dsp:sp modelId="{79C4871B-92D3-8D49-B3EF-91824E70C2AE}">
      <dsp:nvSpPr>
        <dsp:cNvPr id="0" name=""/>
        <dsp:cNvSpPr/>
      </dsp:nvSpPr>
      <dsp:spPr>
        <a:xfrm>
          <a:off x="1786956" y="880836"/>
          <a:ext cx="678288" cy="67828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1E17B0-9890-7946-A7E4-284A86A6E6A7}">
      <dsp:nvSpPr>
        <dsp:cNvPr id="0" name=""/>
        <dsp:cNvSpPr/>
      </dsp:nvSpPr>
      <dsp:spPr>
        <a:xfrm rot="10800000">
          <a:off x="2126100" y="1761599"/>
          <a:ext cx="7767710" cy="67828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9106"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dirty="0"/>
            <a:t>Impact of abuse on children as a catalyst</a:t>
          </a:r>
        </a:p>
      </dsp:txBody>
      <dsp:txXfrm rot="10800000">
        <a:off x="2295672" y="1761599"/>
        <a:ext cx="7598138" cy="678288"/>
      </dsp:txXfrm>
    </dsp:sp>
    <dsp:sp modelId="{91D63AF6-1A09-F442-84F5-56BFD9AAEF2E}">
      <dsp:nvSpPr>
        <dsp:cNvPr id="0" name=""/>
        <dsp:cNvSpPr/>
      </dsp:nvSpPr>
      <dsp:spPr>
        <a:xfrm>
          <a:off x="1786956" y="1761599"/>
          <a:ext cx="678288" cy="67828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789268A-B78C-6849-98DD-36743A29038E}">
      <dsp:nvSpPr>
        <dsp:cNvPr id="0" name=""/>
        <dsp:cNvSpPr/>
      </dsp:nvSpPr>
      <dsp:spPr>
        <a:xfrm rot="10800000">
          <a:off x="2126100" y="2642362"/>
          <a:ext cx="7767710" cy="67828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9106"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a:t>Shelters as safe havens, but…</a:t>
          </a:r>
        </a:p>
      </dsp:txBody>
      <dsp:txXfrm rot="10800000">
        <a:off x="2295672" y="2642362"/>
        <a:ext cx="7598138" cy="678288"/>
      </dsp:txXfrm>
    </dsp:sp>
    <dsp:sp modelId="{E81D4053-0532-2C43-AEFB-2C868AA0507F}">
      <dsp:nvSpPr>
        <dsp:cNvPr id="0" name=""/>
        <dsp:cNvSpPr/>
      </dsp:nvSpPr>
      <dsp:spPr>
        <a:xfrm>
          <a:off x="1786956" y="2642362"/>
          <a:ext cx="678288" cy="67828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A1C07-056E-8642-BE62-E975B4EEBF8B}">
      <dsp:nvSpPr>
        <dsp:cNvPr id="0" name=""/>
        <dsp:cNvSpPr/>
      </dsp:nvSpPr>
      <dsp:spPr>
        <a:xfrm rot="10800000">
          <a:off x="2126100" y="3523125"/>
          <a:ext cx="7767710" cy="67828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9106"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a:t>Knowledge of legal rights</a:t>
          </a:r>
        </a:p>
      </dsp:txBody>
      <dsp:txXfrm rot="10800000">
        <a:off x="2295672" y="3523125"/>
        <a:ext cx="7598138" cy="678288"/>
      </dsp:txXfrm>
    </dsp:sp>
    <dsp:sp modelId="{5EAC80C9-48B6-894F-83D0-9E3B18850F69}">
      <dsp:nvSpPr>
        <dsp:cNvPr id="0" name=""/>
        <dsp:cNvSpPr/>
      </dsp:nvSpPr>
      <dsp:spPr>
        <a:xfrm>
          <a:off x="1786956" y="3523125"/>
          <a:ext cx="678288" cy="67828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09B3C7-53E3-6240-A3FB-9C2C325322BE}">
      <dsp:nvSpPr>
        <dsp:cNvPr id="0" name=""/>
        <dsp:cNvSpPr/>
      </dsp:nvSpPr>
      <dsp:spPr>
        <a:xfrm rot="10800000">
          <a:off x="2126100" y="4403888"/>
          <a:ext cx="7767710" cy="67828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9106" tIns="83820" rIns="156464" bIns="83820" numCol="1" spcCol="1270" anchor="ctr" anchorCtr="0">
          <a:noAutofit/>
        </a:bodyPr>
        <a:lstStyle/>
        <a:p>
          <a:pPr marL="0" lvl="0" indent="0" algn="ctr" defTabSz="977900">
            <a:lnSpc>
              <a:spcPct val="90000"/>
            </a:lnSpc>
            <a:spcBef>
              <a:spcPct val="0"/>
            </a:spcBef>
            <a:spcAft>
              <a:spcPct val="35000"/>
            </a:spcAft>
            <a:buNone/>
          </a:pPr>
          <a:r>
            <a:rPr lang="en-GB" sz="2200" kern="1200"/>
            <a:t>Access to housing/education/employment </a:t>
          </a:r>
        </a:p>
      </dsp:txBody>
      <dsp:txXfrm rot="10800000">
        <a:off x="2295672" y="4403888"/>
        <a:ext cx="7598138" cy="678288"/>
      </dsp:txXfrm>
    </dsp:sp>
    <dsp:sp modelId="{8C4BEF29-7E63-D342-99D8-1FF584E27DDE}">
      <dsp:nvSpPr>
        <dsp:cNvPr id="0" name=""/>
        <dsp:cNvSpPr/>
      </dsp:nvSpPr>
      <dsp:spPr>
        <a:xfrm>
          <a:off x="1786956" y="4403888"/>
          <a:ext cx="678288" cy="67828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7187BC-C1DA-BE42-BA88-805454EF1FB7}">
      <dsp:nvSpPr>
        <dsp:cNvPr id="0" name=""/>
        <dsp:cNvSpPr/>
      </dsp:nvSpPr>
      <dsp:spPr>
        <a:xfrm rot="10800000">
          <a:off x="2161448" y="2569"/>
          <a:ext cx="7767710" cy="81967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455" tIns="87630" rIns="163576" bIns="87630" numCol="1" spcCol="1270" anchor="ctr" anchorCtr="0">
          <a:noAutofit/>
        </a:bodyPr>
        <a:lstStyle/>
        <a:p>
          <a:pPr marL="0" lvl="0" indent="0" algn="ctr" defTabSz="1022350">
            <a:lnSpc>
              <a:spcPct val="90000"/>
            </a:lnSpc>
            <a:spcBef>
              <a:spcPct val="0"/>
            </a:spcBef>
            <a:spcAft>
              <a:spcPct val="35000"/>
            </a:spcAft>
            <a:buNone/>
          </a:pPr>
          <a:r>
            <a:rPr lang="en-US" sz="2300" kern="1200"/>
            <a:t>Bi-lingual, anti-racist and culturally sensitive services</a:t>
          </a:r>
          <a:endParaRPr lang="en-GB" sz="2300" kern="1200"/>
        </a:p>
      </dsp:txBody>
      <dsp:txXfrm rot="10800000">
        <a:off x="2366367" y="2569"/>
        <a:ext cx="7562791" cy="819678"/>
      </dsp:txXfrm>
    </dsp:sp>
    <dsp:sp modelId="{E7882647-EF74-B24E-A5ED-C6C132A3F8BE}">
      <dsp:nvSpPr>
        <dsp:cNvPr id="0" name=""/>
        <dsp:cNvSpPr/>
      </dsp:nvSpPr>
      <dsp:spPr>
        <a:xfrm>
          <a:off x="1751608" y="2569"/>
          <a:ext cx="819678" cy="81967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3C99FD-6634-4B4C-ADA9-53C84EB0387C}">
      <dsp:nvSpPr>
        <dsp:cNvPr id="0" name=""/>
        <dsp:cNvSpPr/>
      </dsp:nvSpPr>
      <dsp:spPr>
        <a:xfrm rot="10800000">
          <a:off x="2161448" y="1066927"/>
          <a:ext cx="7767710" cy="81967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455" tIns="87630" rIns="163576" bIns="87630" numCol="1" spcCol="1270" anchor="ctr" anchorCtr="0">
          <a:noAutofit/>
        </a:bodyPr>
        <a:lstStyle/>
        <a:p>
          <a:pPr marL="0" lvl="0" indent="0" algn="ctr" defTabSz="1022350">
            <a:lnSpc>
              <a:spcPct val="90000"/>
            </a:lnSpc>
            <a:spcBef>
              <a:spcPct val="0"/>
            </a:spcBef>
            <a:spcAft>
              <a:spcPct val="35000"/>
            </a:spcAft>
            <a:buNone/>
          </a:pPr>
          <a:r>
            <a:rPr lang="en-US" sz="2300" kern="1200"/>
            <a:t>Diverse culture within domestic violence shelters</a:t>
          </a:r>
          <a:endParaRPr lang="en-GB" sz="2300" kern="1200"/>
        </a:p>
      </dsp:txBody>
      <dsp:txXfrm rot="10800000">
        <a:off x="2366367" y="1066927"/>
        <a:ext cx="7562791" cy="819678"/>
      </dsp:txXfrm>
    </dsp:sp>
    <dsp:sp modelId="{FB3BF8BC-705E-0648-A0A9-26938EF4F741}">
      <dsp:nvSpPr>
        <dsp:cNvPr id="0" name=""/>
        <dsp:cNvSpPr/>
      </dsp:nvSpPr>
      <dsp:spPr>
        <a:xfrm>
          <a:off x="1751608" y="1066927"/>
          <a:ext cx="819678" cy="81967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2982B6-8084-B745-9D90-24539659974D}">
      <dsp:nvSpPr>
        <dsp:cNvPr id="0" name=""/>
        <dsp:cNvSpPr/>
      </dsp:nvSpPr>
      <dsp:spPr>
        <a:xfrm rot="10800000">
          <a:off x="2161448" y="2131286"/>
          <a:ext cx="7767710" cy="81967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455" tIns="87630" rIns="163576" bIns="87630" numCol="1" spcCol="1270" anchor="ctr" anchorCtr="0">
          <a:noAutofit/>
        </a:bodyPr>
        <a:lstStyle/>
        <a:p>
          <a:pPr marL="0" lvl="0" indent="0" algn="ctr" defTabSz="1022350">
            <a:lnSpc>
              <a:spcPct val="90000"/>
            </a:lnSpc>
            <a:spcBef>
              <a:spcPct val="0"/>
            </a:spcBef>
            <a:spcAft>
              <a:spcPct val="35000"/>
            </a:spcAft>
            <a:buNone/>
          </a:pPr>
          <a:r>
            <a:rPr lang="en-US" sz="2300" kern="1200"/>
            <a:t>Extensive community outreach </a:t>
          </a:r>
          <a:endParaRPr lang="en-GB" sz="2300" kern="1200"/>
        </a:p>
      </dsp:txBody>
      <dsp:txXfrm rot="10800000">
        <a:off x="2366367" y="2131286"/>
        <a:ext cx="7562791" cy="819678"/>
      </dsp:txXfrm>
    </dsp:sp>
    <dsp:sp modelId="{ABC5E3B8-1A88-C34E-AE6F-D50976F6717A}">
      <dsp:nvSpPr>
        <dsp:cNvPr id="0" name=""/>
        <dsp:cNvSpPr/>
      </dsp:nvSpPr>
      <dsp:spPr>
        <a:xfrm>
          <a:off x="1751608" y="2131286"/>
          <a:ext cx="819678" cy="81967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211ED2-34DF-A94E-A4C4-24E6FB10F698}">
      <dsp:nvSpPr>
        <dsp:cNvPr id="0" name=""/>
        <dsp:cNvSpPr/>
      </dsp:nvSpPr>
      <dsp:spPr>
        <a:xfrm rot="10800000">
          <a:off x="2161448" y="3195644"/>
          <a:ext cx="7767710" cy="81967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455" tIns="87630" rIns="163576" bIns="87630" numCol="1" spcCol="1270" anchor="ctr" anchorCtr="0">
          <a:noAutofit/>
        </a:bodyPr>
        <a:lstStyle/>
        <a:p>
          <a:pPr marL="0" lvl="0" indent="0" algn="ctr" defTabSz="1022350">
            <a:lnSpc>
              <a:spcPct val="90000"/>
            </a:lnSpc>
            <a:spcBef>
              <a:spcPct val="0"/>
            </a:spcBef>
            <a:spcAft>
              <a:spcPct val="35000"/>
            </a:spcAft>
            <a:buNone/>
          </a:pPr>
          <a:r>
            <a:rPr lang="en-US" sz="2300" kern="1200"/>
            <a:t>Post separation assistance (including access to learning language)</a:t>
          </a:r>
          <a:endParaRPr lang="en-GB" sz="2300" kern="1200"/>
        </a:p>
      </dsp:txBody>
      <dsp:txXfrm rot="10800000">
        <a:off x="2366367" y="3195644"/>
        <a:ext cx="7562791" cy="819678"/>
      </dsp:txXfrm>
    </dsp:sp>
    <dsp:sp modelId="{B81BC355-A877-874C-B1AB-B1A5AF9D44CF}">
      <dsp:nvSpPr>
        <dsp:cNvPr id="0" name=""/>
        <dsp:cNvSpPr/>
      </dsp:nvSpPr>
      <dsp:spPr>
        <a:xfrm>
          <a:off x="1751608" y="3195644"/>
          <a:ext cx="819678" cy="81967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B1F3448-F7B0-4746-9A70-4667DBD3FE6A}">
      <dsp:nvSpPr>
        <dsp:cNvPr id="0" name=""/>
        <dsp:cNvSpPr/>
      </dsp:nvSpPr>
      <dsp:spPr>
        <a:xfrm rot="10800000">
          <a:off x="2161448" y="4260003"/>
          <a:ext cx="7767710" cy="81967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455" tIns="87630" rIns="163576" bIns="87630" numCol="1" spcCol="1270" anchor="ctr" anchorCtr="0">
          <a:noAutofit/>
        </a:bodyPr>
        <a:lstStyle/>
        <a:p>
          <a:pPr marL="0" lvl="0" indent="0" algn="ctr" defTabSz="1022350">
            <a:lnSpc>
              <a:spcPct val="90000"/>
            </a:lnSpc>
            <a:spcBef>
              <a:spcPct val="0"/>
            </a:spcBef>
            <a:spcAft>
              <a:spcPct val="35000"/>
            </a:spcAft>
            <a:buNone/>
          </a:pPr>
          <a:r>
            <a:rPr lang="en-US" sz="2300" kern="1200"/>
            <a:t>Immigration law/policy requires revision</a:t>
          </a:r>
          <a:endParaRPr lang="en-GB" sz="2300" kern="1200"/>
        </a:p>
      </dsp:txBody>
      <dsp:txXfrm rot="10800000">
        <a:off x="2366367" y="4260003"/>
        <a:ext cx="7562791" cy="819678"/>
      </dsp:txXfrm>
    </dsp:sp>
    <dsp:sp modelId="{4EDF4017-598A-0B46-8D1D-46026C36B4ED}">
      <dsp:nvSpPr>
        <dsp:cNvPr id="0" name=""/>
        <dsp:cNvSpPr/>
      </dsp:nvSpPr>
      <dsp:spPr>
        <a:xfrm>
          <a:off x="1751608" y="4260003"/>
          <a:ext cx="819678" cy="819678"/>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F3702D-41CE-DC4E-AD7F-F1F2D54D9918}" type="datetimeFigureOut">
              <a:rPr lang="en-US" smtClean="0"/>
              <a:t>4/6/2021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4D7C05-3C06-8C40-858D-BCA1337846A0}" type="slidenum">
              <a:rPr lang="en-US" smtClean="0"/>
              <a:t>‹#›</a:t>
            </a:fld>
            <a:endParaRPr lang="en-US"/>
          </a:p>
        </p:txBody>
      </p:sp>
    </p:spTree>
    <p:extLst>
      <p:ext uri="{BB962C8B-B14F-4D97-AF65-F5344CB8AC3E}">
        <p14:creationId xmlns:p14="http://schemas.microsoft.com/office/powerpoint/2010/main" val="252126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chemeClr val="accent2">
                  <a:lumMod val="75000"/>
                </a:schemeClr>
              </a:solidFill>
            </a:endParaRPr>
          </a:p>
        </p:txBody>
      </p:sp>
      <p:sp>
        <p:nvSpPr>
          <p:cNvPr id="4" name="Slide Number Placeholder 3"/>
          <p:cNvSpPr>
            <a:spLocks noGrp="1"/>
          </p:cNvSpPr>
          <p:nvPr>
            <p:ph type="sldNum" sz="quarter" idx="5"/>
          </p:nvPr>
        </p:nvSpPr>
        <p:spPr/>
        <p:txBody>
          <a:bodyPr/>
          <a:lstStyle/>
          <a:p>
            <a:fld id="{854D7C05-3C06-8C40-858D-BCA1337846A0}" type="slidenum">
              <a:rPr lang="en-US" smtClean="0"/>
              <a:t>1</a:t>
            </a:fld>
            <a:endParaRPr lang="en-US"/>
          </a:p>
        </p:txBody>
      </p:sp>
    </p:spTree>
    <p:extLst>
      <p:ext uri="{BB962C8B-B14F-4D97-AF65-F5344CB8AC3E}">
        <p14:creationId xmlns:p14="http://schemas.microsoft.com/office/powerpoint/2010/main" val="408874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10</a:t>
            </a:fld>
            <a:endParaRPr lang="en-US"/>
          </a:p>
        </p:txBody>
      </p:sp>
    </p:spTree>
    <p:extLst>
      <p:ext uri="{BB962C8B-B14F-4D97-AF65-F5344CB8AC3E}">
        <p14:creationId xmlns:p14="http://schemas.microsoft.com/office/powerpoint/2010/main" val="1366528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15558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349250"/>
            <a:ext cx="5486400" cy="3086100"/>
          </a:xfrm>
        </p:spPr>
      </p:sp>
      <p:sp>
        <p:nvSpPr>
          <p:cNvPr id="3" name="Notes Placeholder 2"/>
          <p:cNvSpPr>
            <a:spLocks noGrp="1"/>
          </p:cNvSpPr>
          <p:nvPr>
            <p:ph type="body" idx="1"/>
          </p:nvPr>
        </p:nvSpPr>
        <p:spPr>
          <a:xfrm>
            <a:off x="99153" y="3569465"/>
            <a:ext cx="6757260" cy="4431535"/>
          </a:xfrm>
        </p:spPr>
        <p:txBody>
          <a:bodyPr/>
          <a:lstStyle/>
          <a:p>
            <a:endParaRPr lang="en-US" sz="1000" dirty="0"/>
          </a:p>
        </p:txBody>
      </p:sp>
      <p:sp>
        <p:nvSpPr>
          <p:cNvPr id="4" name="Slide Number Placeholder 3"/>
          <p:cNvSpPr>
            <a:spLocks noGrp="1"/>
          </p:cNvSpPr>
          <p:nvPr>
            <p:ph type="sldNum" sz="quarter" idx="5"/>
          </p:nvPr>
        </p:nvSpPr>
        <p:spPr/>
        <p:txBody>
          <a:bodyPr/>
          <a:lstStyle/>
          <a:p>
            <a:fld id="{854D7C05-3C06-8C40-858D-BCA1337846A0}" type="slidenum">
              <a:rPr lang="en-US" smtClean="0"/>
              <a:t>12</a:t>
            </a:fld>
            <a:endParaRPr lang="en-US"/>
          </a:p>
        </p:txBody>
      </p:sp>
    </p:spTree>
    <p:extLst>
      <p:ext uri="{BB962C8B-B14F-4D97-AF65-F5344CB8AC3E}">
        <p14:creationId xmlns:p14="http://schemas.microsoft.com/office/powerpoint/2010/main" val="1088837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8013" y="239713"/>
            <a:ext cx="5486400" cy="3086100"/>
          </a:xfrm>
        </p:spPr>
      </p:sp>
      <p:sp>
        <p:nvSpPr>
          <p:cNvPr id="3" name="Notes Placeholder 2"/>
          <p:cNvSpPr>
            <a:spLocks noGrp="1"/>
          </p:cNvSpPr>
          <p:nvPr>
            <p:ph type="body" idx="1"/>
          </p:nvPr>
        </p:nvSpPr>
        <p:spPr>
          <a:xfrm>
            <a:off x="685800" y="3492347"/>
            <a:ext cx="5486400" cy="5192866"/>
          </a:xfrm>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13</a:t>
            </a:fld>
            <a:endParaRPr lang="en-US"/>
          </a:p>
        </p:txBody>
      </p:sp>
    </p:spTree>
    <p:extLst>
      <p:ext uri="{BB962C8B-B14F-4D97-AF65-F5344CB8AC3E}">
        <p14:creationId xmlns:p14="http://schemas.microsoft.com/office/powerpoint/2010/main" val="791751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54D7C05-3C06-8C40-858D-BCA1337846A0}" type="slidenum">
              <a:rPr lang="en-US" smtClean="0"/>
              <a:t>14</a:t>
            </a:fld>
            <a:endParaRPr lang="en-US"/>
          </a:p>
        </p:txBody>
      </p:sp>
    </p:spTree>
    <p:extLst>
      <p:ext uri="{BB962C8B-B14F-4D97-AF65-F5344CB8AC3E}">
        <p14:creationId xmlns:p14="http://schemas.microsoft.com/office/powerpoint/2010/main" val="384366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solidFill>
                <a:srgbClr val="FF0000"/>
              </a:solidFill>
            </a:endParaRPr>
          </a:p>
          <a:p>
            <a:endParaRPr lang="en-US" dirty="0">
              <a:solidFill>
                <a:schemeClr val="accent2">
                  <a:lumMod val="75000"/>
                </a:schemeClr>
              </a:solidFill>
            </a:endParaRPr>
          </a:p>
          <a:p>
            <a:endParaRPr lang="en-US" dirty="0">
              <a:solidFill>
                <a:schemeClr val="accent2">
                  <a:lumMod val="75000"/>
                </a:schemeClr>
              </a:solidFill>
            </a:endParaRPr>
          </a:p>
        </p:txBody>
      </p:sp>
      <p:sp>
        <p:nvSpPr>
          <p:cNvPr id="4" name="Slide Number Placeholder 3"/>
          <p:cNvSpPr>
            <a:spLocks noGrp="1"/>
          </p:cNvSpPr>
          <p:nvPr>
            <p:ph type="sldNum" sz="quarter" idx="5"/>
          </p:nvPr>
        </p:nvSpPr>
        <p:spPr/>
        <p:txBody>
          <a:bodyPr/>
          <a:lstStyle/>
          <a:p>
            <a:fld id="{854D7C05-3C06-8C40-858D-BCA1337846A0}" type="slidenum">
              <a:rPr lang="en-US" smtClean="0"/>
              <a:t>2</a:t>
            </a:fld>
            <a:endParaRPr lang="en-US"/>
          </a:p>
        </p:txBody>
      </p:sp>
    </p:spTree>
    <p:extLst>
      <p:ext uri="{BB962C8B-B14F-4D97-AF65-F5344CB8AC3E}">
        <p14:creationId xmlns:p14="http://schemas.microsoft.com/office/powerpoint/2010/main" val="179155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3</a:t>
            </a:fld>
            <a:endParaRPr lang="en-US"/>
          </a:p>
        </p:txBody>
      </p:sp>
    </p:spTree>
    <p:extLst>
      <p:ext uri="{BB962C8B-B14F-4D97-AF65-F5344CB8AC3E}">
        <p14:creationId xmlns:p14="http://schemas.microsoft.com/office/powerpoint/2010/main" val="2705983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8135" y="4400550"/>
            <a:ext cx="6599103" cy="4666332"/>
          </a:xfrm>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4</a:t>
            </a:fld>
            <a:endParaRPr lang="en-US"/>
          </a:p>
        </p:txBody>
      </p:sp>
    </p:spTree>
    <p:extLst>
      <p:ext uri="{BB962C8B-B14F-4D97-AF65-F5344CB8AC3E}">
        <p14:creationId xmlns:p14="http://schemas.microsoft.com/office/powerpoint/2010/main" val="405790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5</a:t>
            </a:fld>
            <a:endParaRPr lang="en-US"/>
          </a:p>
        </p:txBody>
      </p:sp>
    </p:spTree>
    <p:extLst>
      <p:ext uri="{BB962C8B-B14F-4D97-AF65-F5344CB8AC3E}">
        <p14:creationId xmlns:p14="http://schemas.microsoft.com/office/powerpoint/2010/main" val="3844725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6</a:t>
            </a:fld>
            <a:endParaRPr lang="en-US"/>
          </a:p>
        </p:txBody>
      </p:sp>
    </p:spTree>
    <p:extLst>
      <p:ext uri="{BB962C8B-B14F-4D97-AF65-F5344CB8AC3E}">
        <p14:creationId xmlns:p14="http://schemas.microsoft.com/office/powerpoint/2010/main" val="2639007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84006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7</a:t>
            </a:fld>
            <a:endParaRPr lang="en-US"/>
          </a:p>
        </p:txBody>
      </p:sp>
    </p:spTree>
    <p:extLst>
      <p:ext uri="{BB962C8B-B14F-4D97-AF65-F5344CB8AC3E}">
        <p14:creationId xmlns:p14="http://schemas.microsoft.com/office/powerpoint/2010/main" val="924042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8</a:t>
            </a:fld>
            <a:endParaRPr lang="en-US"/>
          </a:p>
        </p:txBody>
      </p:sp>
    </p:spTree>
    <p:extLst>
      <p:ext uri="{BB962C8B-B14F-4D97-AF65-F5344CB8AC3E}">
        <p14:creationId xmlns:p14="http://schemas.microsoft.com/office/powerpoint/2010/main" val="3830996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229100"/>
            <a:ext cx="6775373" cy="4914900"/>
          </a:xfrm>
        </p:spPr>
        <p:txBody>
          <a:bodyPr/>
          <a:lstStyle/>
          <a:p>
            <a:endParaRPr lang="en-US" dirty="0"/>
          </a:p>
        </p:txBody>
      </p:sp>
      <p:sp>
        <p:nvSpPr>
          <p:cNvPr id="4" name="Slide Number Placeholder 3"/>
          <p:cNvSpPr>
            <a:spLocks noGrp="1"/>
          </p:cNvSpPr>
          <p:nvPr>
            <p:ph type="sldNum" sz="quarter" idx="5"/>
          </p:nvPr>
        </p:nvSpPr>
        <p:spPr/>
        <p:txBody>
          <a:bodyPr/>
          <a:lstStyle/>
          <a:p>
            <a:fld id="{854D7C05-3C06-8C40-858D-BCA1337846A0}" type="slidenum">
              <a:rPr lang="en-US" smtClean="0"/>
              <a:t>9</a:t>
            </a:fld>
            <a:endParaRPr lang="en-US"/>
          </a:p>
        </p:txBody>
      </p:sp>
    </p:spTree>
    <p:extLst>
      <p:ext uri="{BB962C8B-B14F-4D97-AF65-F5344CB8AC3E}">
        <p14:creationId xmlns:p14="http://schemas.microsoft.com/office/powerpoint/2010/main" val="19141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4" name="Content Placeholder 2">
            <a:extLst>
              <a:ext uri="{FF2B5EF4-FFF2-40B4-BE49-F238E27FC236}">
                <a16:creationId xmlns:a16="http://schemas.microsoft.com/office/drawing/2014/main" id="{730CA174-D2E0-459F-8FA7-AA0934D3A8E9}"/>
              </a:ext>
            </a:extLst>
          </p:cNvPr>
          <p:cNvSpPr>
            <a:spLocks noGrp="1"/>
          </p:cNvSpPr>
          <p:nvPr>
            <p:ph idx="10" hasCustomPrompt="1"/>
          </p:nvPr>
        </p:nvSpPr>
        <p:spPr>
          <a:xfrm>
            <a:off x="255616" y="182880"/>
            <a:ext cx="9495213" cy="748145"/>
          </a:xfrm>
          <a:prstGeom prst="rect">
            <a:avLst/>
          </a:prstGeom>
        </p:spPr>
        <p:txBody>
          <a:bodyPr/>
          <a:lstStyle>
            <a:lvl1pPr marL="0" indent="0">
              <a:buNone/>
              <a:defRPr sz="6000">
                <a:solidFill>
                  <a:schemeClr val="bg1"/>
                </a:solidFill>
              </a:defRPr>
            </a:lvl1pPr>
          </a:lstStyle>
          <a:p>
            <a:pPr lvl="0"/>
            <a:r>
              <a:rPr lang="en-GB" dirty="0"/>
              <a:t>Heading</a:t>
            </a:r>
          </a:p>
        </p:txBody>
      </p:sp>
      <p:sp>
        <p:nvSpPr>
          <p:cNvPr id="26" name="Content Placeholder 2">
            <a:extLst>
              <a:ext uri="{FF2B5EF4-FFF2-40B4-BE49-F238E27FC236}">
                <a16:creationId xmlns:a16="http://schemas.microsoft.com/office/drawing/2014/main" id="{3D927465-54C7-4F9A-BCA3-E9C5BA1F1810}"/>
              </a:ext>
            </a:extLst>
          </p:cNvPr>
          <p:cNvSpPr>
            <a:spLocks noGrp="1"/>
          </p:cNvSpPr>
          <p:nvPr>
            <p:ph idx="1"/>
          </p:nvPr>
        </p:nvSpPr>
        <p:spPr>
          <a:xfrm>
            <a:off x="281247" y="1368424"/>
            <a:ext cx="11680767" cy="508225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4741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B0F6-F78C-4F9B-BD4B-B9D5B67AF41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5BAD66-2D78-491E-AA73-269D18D09A4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F76F62-8330-4FD8-B8B6-F0BF8E1574FF}"/>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5" name="Footer Placeholder 4">
            <a:extLst>
              <a:ext uri="{FF2B5EF4-FFF2-40B4-BE49-F238E27FC236}">
                <a16:creationId xmlns:a16="http://schemas.microsoft.com/office/drawing/2014/main" id="{8E309E6D-5250-49DA-8F09-7EC9107049D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C8A82A4-D322-467C-8418-D187A5CAE25C}"/>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24188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887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927465-54C7-4F9A-BCA3-E9C5BA1F1810}"/>
              </a:ext>
            </a:extLst>
          </p:cNvPr>
          <p:cNvSpPr>
            <a:spLocks noGrp="1"/>
          </p:cNvSpPr>
          <p:nvPr>
            <p:ph idx="1"/>
          </p:nvPr>
        </p:nvSpPr>
        <p:spPr>
          <a:xfrm>
            <a:off x="281247" y="1368424"/>
            <a:ext cx="11680767" cy="508225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730CA174-D2E0-459F-8FA7-AA0934D3A8E9}"/>
              </a:ext>
            </a:extLst>
          </p:cNvPr>
          <p:cNvSpPr>
            <a:spLocks noGrp="1"/>
          </p:cNvSpPr>
          <p:nvPr>
            <p:ph idx="10" hasCustomPrompt="1"/>
          </p:nvPr>
        </p:nvSpPr>
        <p:spPr>
          <a:xfrm>
            <a:off x="255616" y="182880"/>
            <a:ext cx="9495213" cy="748145"/>
          </a:xfrm>
          <a:prstGeom prst="rect">
            <a:avLst/>
          </a:prstGeom>
        </p:spPr>
        <p:txBody>
          <a:bodyPr/>
          <a:lstStyle>
            <a:lvl1pPr marL="0" indent="0">
              <a:buNone/>
              <a:defRPr sz="6000">
                <a:solidFill>
                  <a:schemeClr val="bg1"/>
                </a:solidFill>
              </a:defRPr>
            </a:lvl1pPr>
          </a:lstStyle>
          <a:p>
            <a:pPr lvl="0"/>
            <a:r>
              <a:rPr lang="en-GB" dirty="0"/>
              <a:t>Heading</a:t>
            </a:r>
          </a:p>
        </p:txBody>
      </p:sp>
    </p:spTree>
    <p:extLst>
      <p:ext uri="{BB962C8B-B14F-4D97-AF65-F5344CB8AC3E}">
        <p14:creationId xmlns:p14="http://schemas.microsoft.com/office/powerpoint/2010/main" val="39805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BDA43-E9C9-4B55-879E-1AAE6151890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DB38C3C-ECC1-4385-AED3-2F0168714E2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80C8AD-14D0-4AA9-98B8-77EA478B0EA1}"/>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5" name="Footer Placeholder 4">
            <a:extLst>
              <a:ext uri="{FF2B5EF4-FFF2-40B4-BE49-F238E27FC236}">
                <a16:creationId xmlns:a16="http://schemas.microsoft.com/office/drawing/2014/main" id="{8750DAEB-D2D7-461A-B575-C470B2E3C44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CFDB8A5-CC28-446C-9CF8-E543096856C3}"/>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2565445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B64F-D3CF-4D8A-803E-1373F14433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456A121-4601-4E14-8BBC-C57DDF4917D0}"/>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A2EE5BC-4E0D-4F1B-AA7F-118A40ECA09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CC8F4DF-1EB2-4731-9134-8D797271A7CE}"/>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6" name="Footer Placeholder 5">
            <a:extLst>
              <a:ext uri="{FF2B5EF4-FFF2-40B4-BE49-F238E27FC236}">
                <a16:creationId xmlns:a16="http://schemas.microsoft.com/office/drawing/2014/main" id="{7D52AEC8-5A66-4094-8B09-B7B7562F1A4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8A97536-399D-4BFB-84E2-38C61BDF0388}"/>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2105056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6D69-7943-4740-8153-5698ED8A4758}"/>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CC7E73-0223-4FD8-9175-CAAAC82C45F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9BBC0B-A952-4EF8-9B68-3865A27273F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471BA5B-0FA7-4A6E-82A7-0352AB901A6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23F526-16DE-4CF1-9F31-1318DC4CF07E}"/>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C2EB61B-ABE6-47B9-A183-B4A03E352749}"/>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8" name="Footer Placeholder 7">
            <a:extLst>
              <a:ext uri="{FF2B5EF4-FFF2-40B4-BE49-F238E27FC236}">
                <a16:creationId xmlns:a16="http://schemas.microsoft.com/office/drawing/2014/main" id="{B4829189-0809-4A13-8991-41D2DDEBAF0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ECE579DB-4B8F-4D95-AC68-CBF767194599}"/>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1121546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9B0B-AF4A-45D2-A0D5-62AF9BB47BF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5CF74C-FE6C-480A-8A59-BFD330BE6772}"/>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4" name="Footer Placeholder 3">
            <a:extLst>
              <a:ext uri="{FF2B5EF4-FFF2-40B4-BE49-F238E27FC236}">
                <a16:creationId xmlns:a16="http://schemas.microsoft.com/office/drawing/2014/main" id="{2EAC9F52-38B6-47E4-B001-AD8F6E8AC52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C75423CB-EE72-4111-994D-D482C3F9BF3F}"/>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90542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D126C8-B09A-4100-A5B5-D66077FF52FC}"/>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3" name="Footer Placeholder 2">
            <a:extLst>
              <a:ext uri="{FF2B5EF4-FFF2-40B4-BE49-F238E27FC236}">
                <a16:creationId xmlns:a16="http://schemas.microsoft.com/office/drawing/2014/main" id="{F4163683-7740-4C18-82B7-4530FC9EE68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0F82F491-42EA-4978-99B6-5BCC8CA907D2}"/>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4430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49340-668A-4A35-9DCA-3D94B126770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4B3709-7A5F-47E9-8ABE-1C4D4712630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44AF70-786E-4029-8476-075ECE305C3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03E33B-DC16-4295-9086-C35DE9D097C8}"/>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6" name="Footer Placeholder 5">
            <a:extLst>
              <a:ext uri="{FF2B5EF4-FFF2-40B4-BE49-F238E27FC236}">
                <a16:creationId xmlns:a16="http://schemas.microsoft.com/office/drawing/2014/main" id="{5D8BEBB3-E73C-4CC9-B1BB-B1BBDACEBEF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CFE18FA6-DAAA-4617-A18E-3B526A294D02}"/>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369367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82D83-C24A-4ED0-81AE-0F88E9012B5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B51EDE-0ED8-44AF-8DC9-C38F69A4C8F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9275A7-7094-45E5-8CE1-1BB3430E8B2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203BD5-5FB9-4FAD-9F14-7DC8C07AEAEC}"/>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06/04/2021</a:t>
            </a:fld>
            <a:endParaRPr lang="en-GB"/>
          </a:p>
        </p:txBody>
      </p:sp>
      <p:sp>
        <p:nvSpPr>
          <p:cNvPr id="6" name="Footer Placeholder 5">
            <a:extLst>
              <a:ext uri="{FF2B5EF4-FFF2-40B4-BE49-F238E27FC236}">
                <a16:creationId xmlns:a16="http://schemas.microsoft.com/office/drawing/2014/main" id="{F4E23D1C-1E6B-4A48-91B1-FB44D46295A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6EE2B60A-34DA-4892-A5AA-F64A78ED5745}"/>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3113565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11DB8D8-68ED-4CCE-9F10-F54593B30A08}"/>
              </a:ext>
            </a:extLst>
          </p:cNvPr>
          <p:cNvPicPr>
            <a:picLocks noChangeAspect="1"/>
          </p:cNvPicPr>
          <p:nvPr userDrawn="1"/>
        </p:nvPicPr>
        <p:blipFill>
          <a:blip r:embed="rId13" cstate="hqprint">
            <a:extLst>
              <a:ext uri="{28A0092B-C50C-407E-A947-70E740481C1C}">
                <a14:useLocalDpi xmlns:a14="http://schemas.microsoft.com/office/drawing/2010/main"/>
              </a:ext>
            </a:extLst>
          </a:blip>
          <a:stretch>
            <a:fillRect/>
          </a:stretch>
        </p:blipFill>
        <p:spPr>
          <a:xfrm>
            <a:off x="9374588" y="5854768"/>
            <a:ext cx="2159534" cy="750898"/>
          </a:xfrm>
          <a:prstGeom prst="rect">
            <a:avLst/>
          </a:prstGeom>
        </p:spPr>
      </p:pic>
      <p:grpSp>
        <p:nvGrpSpPr>
          <p:cNvPr id="21" name="Group 20"/>
          <p:cNvGrpSpPr/>
          <p:nvPr userDrawn="1"/>
        </p:nvGrpSpPr>
        <p:grpSpPr>
          <a:xfrm>
            <a:off x="0" y="-78340"/>
            <a:ext cx="12192000" cy="1242900"/>
            <a:chOff x="0" y="-47518"/>
            <a:chExt cx="12192000" cy="1242900"/>
          </a:xfrm>
        </p:grpSpPr>
        <p:sp>
          <p:nvSpPr>
            <p:cNvPr id="22" name="Rectangle 21">
              <a:extLst>
                <a:ext uri="{FF2B5EF4-FFF2-40B4-BE49-F238E27FC236}">
                  <a16:creationId xmlns:a16="http://schemas.microsoft.com/office/drawing/2014/main" id="{C7E80219-B500-4899-9420-F6854BBE433B}"/>
                </a:ext>
              </a:extLst>
            </p:cNvPr>
            <p:cNvSpPr/>
            <p:nvPr userDrawn="1"/>
          </p:nvSpPr>
          <p:spPr>
            <a:xfrm>
              <a:off x="0" y="0"/>
              <a:ext cx="12192000" cy="1147865"/>
            </a:xfrm>
            <a:prstGeom prst="rect">
              <a:avLst/>
            </a:prstGeom>
            <a:solidFill>
              <a:srgbClr val="3823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Picture 22"/>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9387156" y="-47518"/>
              <a:ext cx="2804844" cy="1242900"/>
            </a:xfrm>
            <a:prstGeom prst="rect">
              <a:avLst/>
            </a:prstGeom>
          </p:spPr>
        </p:pic>
      </p:grpSp>
    </p:spTree>
    <p:extLst>
      <p:ext uri="{BB962C8B-B14F-4D97-AF65-F5344CB8AC3E}">
        <p14:creationId xmlns:p14="http://schemas.microsoft.com/office/powerpoint/2010/main" val="11980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0.png"/><Relationship Id="rId7" Type="http://schemas.openxmlformats.org/officeDocument/2006/relationships/hyperlink" Target="http://www.noneinthr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6.jpeg"/><Relationship Id="rId4" Type="http://schemas.openxmlformats.org/officeDocument/2006/relationships/image" Target="../media/image11.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1618" y="1046425"/>
            <a:ext cx="7448764" cy="1511565"/>
          </a:xfrm>
          <a:prstGeom prst="rect">
            <a:avLst/>
          </a:prstGeom>
        </p:spPr>
      </p:pic>
      <p:sp>
        <p:nvSpPr>
          <p:cNvPr id="5" name="TextBox 4"/>
          <p:cNvSpPr txBox="1"/>
          <p:nvPr/>
        </p:nvSpPr>
        <p:spPr>
          <a:xfrm>
            <a:off x="1396282" y="2466309"/>
            <a:ext cx="8962753" cy="3170099"/>
          </a:xfrm>
          <a:prstGeom prst="rect">
            <a:avLst/>
          </a:prstGeom>
          <a:noFill/>
        </p:spPr>
        <p:txBody>
          <a:bodyPr wrap="square" rtlCol="0">
            <a:spAutoFit/>
          </a:bodyPr>
          <a:lstStyle/>
          <a:p>
            <a:pPr algn="ctr"/>
            <a:r>
              <a:rPr lang="en-GB" sz="4800" dirty="0"/>
              <a:t>Black, Asian, minority ethnic and immigrant IPV victim’s experiences of help-seeking</a:t>
            </a:r>
          </a:p>
          <a:p>
            <a:pPr algn="ctr"/>
            <a:endParaRPr lang="en-GB" sz="2800" dirty="0"/>
          </a:p>
          <a:p>
            <a:pPr algn="ctr"/>
            <a:r>
              <a:rPr lang="en-GB" sz="2800" dirty="0"/>
              <a:t>Dr Joanne Hulley</a:t>
            </a:r>
          </a:p>
        </p:txBody>
      </p:sp>
      <p:grpSp>
        <p:nvGrpSpPr>
          <p:cNvPr id="6" name="Group 5"/>
          <p:cNvGrpSpPr/>
          <p:nvPr/>
        </p:nvGrpSpPr>
        <p:grpSpPr>
          <a:xfrm>
            <a:off x="163417" y="5677203"/>
            <a:ext cx="11865166" cy="1150003"/>
            <a:chOff x="163417" y="5677203"/>
            <a:chExt cx="11865166" cy="1150003"/>
          </a:xfrm>
        </p:grpSpPr>
        <p:pic>
          <p:nvPicPr>
            <p:cNvPr id="7" name="Picture 6"/>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4063960" y="5889667"/>
              <a:ext cx="2074766" cy="803292"/>
            </a:xfrm>
            <a:prstGeom prst="rect">
              <a:avLst/>
            </a:prstGeom>
          </p:spPr>
        </p:pic>
        <p:cxnSp>
          <p:nvCxnSpPr>
            <p:cNvPr id="8" name="Straight Connector 7">
              <a:extLst>
                <a:ext uri="{FF2B5EF4-FFF2-40B4-BE49-F238E27FC236}">
                  <a16:creationId xmlns:a16="http://schemas.microsoft.com/office/drawing/2014/main" id="{15EA4F0A-E29C-4F9C-A95D-5C7AB47289D0}"/>
                </a:ext>
              </a:extLst>
            </p:cNvPr>
            <p:cNvCxnSpPr/>
            <p:nvPr userDrawn="1"/>
          </p:nvCxnSpPr>
          <p:spPr>
            <a:xfrm>
              <a:off x="163417" y="5677203"/>
              <a:ext cx="11865166" cy="0"/>
            </a:xfrm>
            <a:prstGeom prst="line">
              <a:avLst/>
            </a:prstGeom>
            <a:ln w="38100">
              <a:solidFill>
                <a:srgbClr val="007BC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A211919-B092-4FD2-832F-279570993B0B}"/>
                </a:ext>
              </a:extLst>
            </p:cNvPr>
            <p:cNvSpPr txBox="1"/>
            <p:nvPr userDrawn="1"/>
          </p:nvSpPr>
          <p:spPr>
            <a:xfrm>
              <a:off x="1558043" y="6451777"/>
              <a:ext cx="2317661" cy="307777"/>
            </a:xfrm>
            <a:prstGeom prst="rect">
              <a:avLst/>
            </a:prstGeom>
            <a:noFill/>
          </p:spPr>
          <p:txBody>
            <a:bodyPr wrap="square" rtlCol="0">
              <a:spAutoFit/>
            </a:bodyPr>
            <a:lstStyle/>
            <a:p>
              <a:r>
                <a:rPr lang="en-GB" sz="1400" dirty="0">
                  <a:solidFill>
                    <a:schemeClr val="tx1"/>
                  </a:solidFill>
                </a:rPr>
                <a:t>None in Three is funded by:</a:t>
              </a:r>
            </a:p>
          </p:txBody>
        </p:sp>
        <p:pic>
          <p:nvPicPr>
            <p:cNvPr id="10" name="Picture 9"/>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6501476" y="5845368"/>
              <a:ext cx="3024946" cy="891891"/>
            </a:xfrm>
            <a:prstGeom prst="rect">
              <a:avLst/>
            </a:prstGeom>
          </p:spPr>
        </p:pic>
        <p:pic>
          <p:nvPicPr>
            <p:cNvPr id="11" name="Picture 10"/>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678255" y="5758793"/>
              <a:ext cx="2350327" cy="1068413"/>
            </a:xfrm>
            <a:prstGeom prst="rect">
              <a:avLst/>
            </a:prstGeom>
          </p:spPr>
        </p:pic>
      </p:grpSp>
    </p:spTree>
    <p:extLst>
      <p:ext uri="{BB962C8B-B14F-4D97-AF65-F5344CB8AC3E}">
        <p14:creationId xmlns:p14="http://schemas.microsoft.com/office/powerpoint/2010/main" val="3664031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506886-F618-1649-800F-561A1AD7464B}"/>
              </a:ext>
            </a:extLst>
          </p:cNvPr>
          <p:cNvSpPr>
            <a:spLocks noGrp="1"/>
          </p:cNvSpPr>
          <p:nvPr>
            <p:ph idx="1"/>
          </p:nvPr>
        </p:nvSpPr>
        <p:spPr/>
        <p:txBody>
          <a:bodyPr/>
          <a:lstStyle/>
          <a:p>
            <a:r>
              <a:rPr lang="en-US" altLang="en-US" dirty="0"/>
              <a:t>Fears of deportation and removal of children </a:t>
            </a:r>
          </a:p>
          <a:p>
            <a:pPr lvl="1"/>
            <a:r>
              <a:rPr lang="en-GB" altLang="en-US" sz="2800" i="1" dirty="0">
                <a:solidFill>
                  <a:srgbClr val="000000"/>
                </a:solidFill>
                <a:ea typeface="Calibri" panose="020F0502020204030204" pitchFamily="34" charset="0"/>
              </a:rPr>
              <a:t>‘</a:t>
            </a:r>
            <a:r>
              <a:rPr lang="en-GB" sz="2800" i="1" dirty="0"/>
              <a:t>My visa expired but (they) were not ready to apply for indefinite leave for me. His mother always used to say, “Deport her!”’ </a:t>
            </a:r>
            <a:r>
              <a:rPr lang="en-GB" sz="2800" dirty="0"/>
              <a:t>(South Asian in UK) (</a:t>
            </a:r>
            <a:r>
              <a:rPr lang="en-GB" sz="2000" dirty="0" err="1"/>
              <a:t>Anitha</a:t>
            </a:r>
            <a:r>
              <a:rPr lang="en-GB" sz="2000" dirty="0"/>
              <a:t>, 2008, p194).  </a:t>
            </a:r>
          </a:p>
          <a:p>
            <a:pPr lvl="1"/>
            <a:r>
              <a:rPr lang="en-US" sz="2800" i="1" dirty="0"/>
              <a:t>‘My mother-in-law, she tell me she will tell the police I am the troublemaker, that I am the crazy one’ </a:t>
            </a:r>
            <a:r>
              <a:rPr lang="en-US" sz="2800" dirty="0"/>
              <a:t>(African in US) (</a:t>
            </a:r>
            <a:r>
              <a:rPr lang="en-US" sz="2000" dirty="0"/>
              <a:t>Ting &amp; </a:t>
            </a:r>
            <a:r>
              <a:rPr lang="en-US" sz="2000" dirty="0" err="1"/>
              <a:t>Panchandeswaran</a:t>
            </a:r>
            <a:r>
              <a:rPr lang="en-US" sz="2000" dirty="0"/>
              <a:t>, 2009, p825).</a:t>
            </a:r>
          </a:p>
          <a:p>
            <a:pPr lvl="1"/>
            <a:r>
              <a:rPr lang="en-US" altLang="en-US" sz="2800" dirty="0">
                <a:solidFill>
                  <a:srgbClr val="000000"/>
                </a:solidFill>
                <a:ea typeface="Calibri" panose="020F0502020204030204" pitchFamily="34" charset="0"/>
                <a:cs typeface="Times New Roman" panose="02020603050405020304" pitchFamily="18" charset="0"/>
              </a:rPr>
              <a:t>A Latina immigrant victim whose son was a citizen, noted her husband’s threat: </a:t>
            </a:r>
            <a:r>
              <a:rPr lang="en-GB" altLang="en-US" sz="2800" dirty="0">
                <a:ea typeface="Calibri" panose="020F0502020204030204" pitchFamily="34" charset="0"/>
              </a:rPr>
              <a:t>‘</a:t>
            </a:r>
            <a:r>
              <a:rPr lang="en-GB" altLang="en-US" sz="2800" i="1" dirty="0">
                <a:ea typeface="Calibri" panose="020F0502020204030204" pitchFamily="34" charset="0"/>
              </a:rPr>
              <a:t>Every time I wanted to leave, he would tell me “If you say something I will go to immigration and accuse you. If you talk with the police, I will tell them that you are illegal and you won’t ever see the boy again”’ </a:t>
            </a:r>
            <a:r>
              <a:rPr lang="en-GB" altLang="en-US" sz="2000" dirty="0">
                <a:ea typeface="Calibri" panose="020F0502020204030204" pitchFamily="34" charset="0"/>
              </a:rPr>
              <a:t>(Silva-Martinez, 2016, p537).</a:t>
            </a:r>
          </a:p>
          <a:p>
            <a:pPr lvl="1"/>
            <a:endParaRPr lang="en-GB" altLang="en-US" sz="2000" dirty="0">
              <a:solidFill>
                <a:srgbClr val="000000"/>
              </a:solidFill>
              <a:ea typeface="Calibri" panose="020F0502020204030204" pitchFamily="34" charset="0"/>
            </a:endParaRPr>
          </a:p>
          <a:p>
            <a:pPr marL="0" indent="0">
              <a:buNone/>
            </a:pPr>
            <a:endParaRPr lang="en-US" dirty="0"/>
          </a:p>
        </p:txBody>
      </p:sp>
      <p:sp>
        <p:nvSpPr>
          <p:cNvPr id="3" name="Content Placeholder 2">
            <a:extLst>
              <a:ext uri="{FF2B5EF4-FFF2-40B4-BE49-F238E27FC236}">
                <a16:creationId xmlns:a16="http://schemas.microsoft.com/office/drawing/2014/main" id="{4A3AF562-384C-1C4B-8596-5C143C9F679A}"/>
              </a:ext>
            </a:extLst>
          </p:cNvPr>
          <p:cNvSpPr>
            <a:spLocks noGrp="1"/>
          </p:cNvSpPr>
          <p:nvPr>
            <p:ph idx="10"/>
          </p:nvPr>
        </p:nvSpPr>
        <p:spPr/>
        <p:txBody>
          <a:bodyPr/>
          <a:lstStyle/>
          <a:p>
            <a:r>
              <a:rPr lang="en-US" sz="4400" dirty="0"/>
              <a:t>Barrier - Immigration issues (continued)</a:t>
            </a:r>
          </a:p>
        </p:txBody>
      </p:sp>
      <p:pic>
        <p:nvPicPr>
          <p:cNvPr id="4" name="Picture 3">
            <a:extLst>
              <a:ext uri="{FF2B5EF4-FFF2-40B4-BE49-F238E27FC236}">
                <a16:creationId xmlns:a16="http://schemas.microsoft.com/office/drawing/2014/main" id="{90C3135D-1589-8F4B-8CEE-BE1F5ABD54EF}"/>
              </a:ext>
            </a:extLst>
          </p:cNvPr>
          <p:cNvPicPr>
            <a:picLocks noChangeAspect="1"/>
          </p:cNvPicPr>
          <p:nvPr/>
        </p:nvPicPr>
        <p:blipFill>
          <a:blip r:embed="rId3"/>
          <a:stretch>
            <a:fillRect/>
          </a:stretch>
        </p:blipFill>
        <p:spPr>
          <a:xfrm>
            <a:off x="0" y="1113183"/>
            <a:ext cx="12191999" cy="5889962"/>
          </a:xfrm>
          <a:prstGeom prst="rect">
            <a:avLst/>
          </a:prstGeom>
          <a:effectLst>
            <a:outerShdw dist="50800" dir="5400000" algn="ctr" rotWithShape="0">
              <a:srgbClr val="000000">
                <a:alpha val="92000"/>
              </a:srgbClr>
            </a:outerShdw>
          </a:effectLst>
        </p:spPr>
      </p:pic>
      <p:sp>
        <p:nvSpPr>
          <p:cNvPr id="5" name="Rectangle 4">
            <a:extLst>
              <a:ext uri="{FF2B5EF4-FFF2-40B4-BE49-F238E27FC236}">
                <a16:creationId xmlns:a16="http://schemas.microsoft.com/office/drawing/2014/main" id="{FA4AD509-4705-1C49-85AA-F13B974AC07F}"/>
              </a:ext>
            </a:extLst>
          </p:cNvPr>
          <p:cNvSpPr/>
          <p:nvPr/>
        </p:nvSpPr>
        <p:spPr>
          <a:xfrm>
            <a:off x="255616" y="1368424"/>
            <a:ext cx="11706398" cy="4647426"/>
          </a:xfrm>
          <a:prstGeom prst="rect">
            <a:avLst/>
          </a:prstGeom>
        </p:spPr>
        <p:txBody>
          <a:bodyPr wrap="square">
            <a:spAutoFit/>
          </a:bodyPr>
          <a:lstStyle/>
          <a:p>
            <a:pPr marL="457200" indent="-457200">
              <a:buFont typeface="Arial" panose="020B0604020202020204" pitchFamily="34" charset="0"/>
              <a:buChar char="•"/>
            </a:pPr>
            <a:r>
              <a:rPr lang="en-GB" altLang="en-US" sz="2800" dirty="0">
                <a:ea typeface="Calibri" panose="020F0502020204030204" pitchFamily="34" charset="0"/>
              </a:rPr>
              <a:t>Language barriers</a:t>
            </a:r>
          </a:p>
          <a:p>
            <a:pPr lvl="2"/>
            <a:r>
              <a:rPr lang="en-GB" sz="2400" dirty="0"/>
              <a:t>‘</a:t>
            </a:r>
            <a:r>
              <a:rPr lang="en-GB" sz="2400" i="1" dirty="0"/>
              <a:t>Her husband returned from work one night and attacked her. Fearing for her life, Ada reached for an object and scraped him with it in self-defence. When the police arrived, her abuser explained to them in English what had happened, and the police had no communication with Ada because of language barriers. The police arrested Ada and gave her abusive husband their girls’ </a:t>
            </a:r>
            <a:r>
              <a:rPr lang="en-GB" dirty="0"/>
              <a:t>(Parson et al, 2016, p30).</a:t>
            </a:r>
          </a:p>
          <a:p>
            <a:pPr lvl="2"/>
            <a:endParaRPr lang="en-GB" altLang="en-US" sz="2400" dirty="0">
              <a:ea typeface="Calibri" panose="020F0502020204030204" pitchFamily="34" charset="0"/>
            </a:endParaRPr>
          </a:p>
          <a:p>
            <a:pPr marL="457200" indent="-457200">
              <a:buFont typeface="Arial" panose="020B0604020202020204" pitchFamily="34" charset="0"/>
              <a:buChar char="•"/>
            </a:pPr>
            <a:r>
              <a:rPr lang="en-GB" altLang="en-US" sz="2800" dirty="0">
                <a:ea typeface="Calibri" panose="020F0502020204030204" pitchFamily="34" charset="0"/>
              </a:rPr>
              <a:t>Unfamiliarity with legal rights and services </a:t>
            </a:r>
          </a:p>
          <a:p>
            <a:pPr marL="800100" lvl="1" indent="-342900">
              <a:buFont typeface="Arial" panose="020B0604020202020204" pitchFamily="34" charset="0"/>
              <a:buChar char="•"/>
            </a:pPr>
            <a:r>
              <a:rPr lang="en-US" altLang="en-US" sz="2400" i="1" dirty="0">
                <a:solidFill>
                  <a:srgbClr val="000000"/>
                </a:solidFill>
                <a:ea typeface="Calibri" panose="020F0502020204030204" pitchFamily="34" charset="0"/>
                <a:cs typeface="Times New Roman" panose="02020603050405020304" pitchFamily="18" charset="0"/>
              </a:rPr>
              <a:t>‘…husbands won’t bring them here if they know their rights’ </a:t>
            </a:r>
            <a:r>
              <a:rPr lang="en-US" altLang="en-US" dirty="0">
                <a:solidFill>
                  <a:srgbClr val="000000"/>
                </a:solidFill>
                <a:ea typeface="Calibri" panose="020F0502020204030204" pitchFamily="34" charset="0"/>
                <a:cs typeface="Times New Roman" panose="02020603050405020304" pitchFamily="18" charset="0"/>
              </a:rPr>
              <a:t>(</a:t>
            </a:r>
            <a:r>
              <a:rPr lang="en-US" altLang="en-US" dirty="0" err="1">
                <a:solidFill>
                  <a:srgbClr val="000000"/>
                </a:solidFill>
                <a:ea typeface="Calibri" panose="020F0502020204030204" pitchFamily="34" charset="0"/>
                <a:cs typeface="Times New Roman" panose="02020603050405020304" pitchFamily="18" charset="0"/>
              </a:rPr>
              <a:t>Voolma</a:t>
            </a:r>
            <a:r>
              <a:rPr lang="en-US" altLang="en-US" dirty="0">
                <a:solidFill>
                  <a:srgbClr val="000000"/>
                </a:solidFill>
                <a:ea typeface="Calibri" panose="020F0502020204030204" pitchFamily="34" charset="0"/>
                <a:cs typeface="Times New Roman" panose="02020603050405020304" pitchFamily="18" charset="0"/>
              </a:rPr>
              <a:t>, 2018, p1844).</a:t>
            </a:r>
            <a:endParaRPr lang="en-GB" altLang="en-US" dirty="0">
              <a:ea typeface="Calibri" panose="020F0502020204030204" pitchFamily="34" charset="0"/>
            </a:endParaRPr>
          </a:p>
          <a:p>
            <a:pPr marL="800100" lvl="1" indent="-342900">
              <a:buFont typeface="Arial" panose="020B0604020202020204" pitchFamily="34" charset="0"/>
              <a:buChar char="•"/>
            </a:pPr>
            <a:r>
              <a:rPr lang="en-GB" sz="2400" dirty="0"/>
              <a:t>An Iranian immigrant to Sweden articulated this powerfully: </a:t>
            </a:r>
            <a:r>
              <a:rPr lang="en-GB" sz="2400" i="1" dirty="0"/>
              <a:t>‘I didn’t know what are my rights…migrants don’t have any information…it is a new form of slavery…you have not language, you have not contacts’ </a:t>
            </a:r>
            <a:r>
              <a:rPr lang="en-GB" dirty="0"/>
              <a:t>(</a:t>
            </a:r>
            <a:r>
              <a:rPr lang="en-GB" dirty="0" err="1"/>
              <a:t>Voolma</a:t>
            </a:r>
            <a:r>
              <a:rPr lang="en-GB" dirty="0"/>
              <a:t>, 2018, p1843).</a:t>
            </a:r>
          </a:p>
        </p:txBody>
      </p:sp>
    </p:spTree>
    <p:extLst>
      <p:ext uri="{BB962C8B-B14F-4D97-AF65-F5344CB8AC3E}">
        <p14:creationId xmlns:p14="http://schemas.microsoft.com/office/powerpoint/2010/main" val="3596741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9793DD-0B1D-FE4E-B84A-ACAE605EEB2F}"/>
              </a:ext>
            </a:extLst>
          </p:cNvPr>
          <p:cNvSpPr>
            <a:spLocks noGrp="1"/>
          </p:cNvSpPr>
          <p:nvPr>
            <p:ph idx="1"/>
          </p:nvPr>
        </p:nvSpPr>
        <p:spPr>
          <a:pattFill prst="pct5">
            <a:fgClr>
              <a:schemeClr val="accent1">
                <a:hueOff val="0"/>
                <a:satOff val="0"/>
                <a:lumOff val="0"/>
              </a:schemeClr>
            </a:fgClr>
            <a:bgClr>
              <a:schemeClr val="bg1"/>
            </a:bgClr>
          </a:pattFill>
        </p:spPr>
        <p:txBody>
          <a:bodyPr/>
          <a:lstStyle/>
          <a:p>
            <a:r>
              <a:rPr lang="en-US" dirty="0"/>
              <a:t>Lack of cultural competency and diversity within frontline services </a:t>
            </a:r>
          </a:p>
          <a:p>
            <a:r>
              <a:rPr lang="en-US" dirty="0"/>
              <a:t>Issues with outreach – women unaware of services available </a:t>
            </a:r>
          </a:p>
          <a:p>
            <a:pPr marL="457200" lvl="1" indent="0">
              <a:buNone/>
            </a:pPr>
            <a:endParaRPr lang="en-US" dirty="0"/>
          </a:p>
          <a:p>
            <a:pPr lvl="1"/>
            <a:endParaRPr lang="en-US" dirty="0"/>
          </a:p>
          <a:p>
            <a:pPr lvl="1"/>
            <a:endParaRPr lang="en-US" dirty="0"/>
          </a:p>
          <a:p>
            <a:pPr marL="457200" lvl="1" indent="0">
              <a:buNone/>
            </a:pPr>
            <a:endParaRPr lang="en-US" dirty="0"/>
          </a:p>
        </p:txBody>
      </p:sp>
      <p:sp>
        <p:nvSpPr>
          <p:cNvPr id="3" name="Content Placeholder 2">
            <a:extLst>
              <a:ext uri="{FF2B5EF4-FFF2-40B4-BE49-F238E27FC236}">
                <a16:creationId xmlns:a16="http://schemas.microsoft.com/office/drawing/2014/main" id="{E7CDEB66-B2B3-E949-9898-9076C6DAD8B2}"/>
              </a:ext>
            </a:extLst>
          </p:cNvPr>
          <p:cNvSpPr>
            <a:spLocks noGrp="1"/>
          </p:cNvSpPr>
          <p:nvPr>
            <p:ph idx="10"/>
          </p:nvPr>
        </p:nvSpPr>
        <p:spPr/>
        <p:txBody>
          <a:bodyPr/>
          <a:lstStyle/>
          <a:p>
            <a:r>
              <a:rPr lang="en-US" dirty="0"/>
              <a:t>Barrier – service issues </a:t>
            </a:r>
          </a:p>
        </p:txBody>
      </p:sp>
      <p:sp>
        <p:nvSpPr>
          <p:cNvPr id="12" name="Speech Bubble: Rectangle with Corners Rounded 3">
            <a:extLst>
              <a:ext uri="{FF2B5EF4-FFF2-40B4-BE49-F238E27FC236}">
                <a16:creationId xmlns:a16="http://schemas.microsoft.com/office/drawing/2014/main" id="{C7AB2A5E-247A-3841-A8B4-3E81A1FD7690}"/>
              </a:ext>
            </a:extLst>
          </p:cNvPr>
          <p:cNvSpPr/>
          <p:nvPr/>
        </p:nvSpPr>
        <p:spPr>
          <a:xfrm>
            <a:off x="4585251" y="2650435"/>
            <a:ext cx="7231733" cy="3326296"/>
          </a:xfrm>
          <a:prstGeom prst="wedgeRoundRect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2800" dirty="0">
                <a:solidFill>
                  <a:schemeClr val="tx1"/>
                </a:solidFill>
              </a:rPr>
              <a:t>A South Asian immigrant to the UK noted: ‘</a:t>
            </a:r>
            <a:r>
              <a:rPr lang="en-GB" sz="2800" i="1" dirty="0">
                <a:solidFill>
                  <a:schemeClr val="tx1"/>
                </a:solidFill>
              </a:rPr>
              <a:t>I think there should be some leaflets to advise (us) about (our) rights in the UK if the marriage breaks down... You are completely at the mercy of your husband and in-laws. I have not seen anything anywhere’</a:t>
            </a:r>
            <a:r>
              <a:rPr lang="en-GB" sz="2800" dirty="0">
                <a:solidFill>
                  <a:schemeClr val="tx1"/>
                </a:solidFill>
              </a:rPr>
              <a:t> (</a:t>
            </a:r>
            <a:r>
              <a:rPr lang="en-GB" sz="2800" dirty="0" err="1">
                <a:solidFill>
                  <a:schemeClr val="tx1"/>
                </a:solidFill>
              </a:rPr>
              <a:t>Anitha</a:t>
            </a:r>
            <a:r>
              <a:rPr lang="en-GB" sz="2800" dirty="0">
                <a:solidFill>
                  <a:schemeClr val="tx1"/>
                </a:solidFill>
              </a:rPr>
              <a:t>, 2008, p197).  </a:t>
            </a:r>
            <a:endParaRPr lang="en-US" sz="2800" dirty="0">
              <a:solidFill>
                <a:schemeClr val="tx1"/>
              </a:solidFill>
            </a:endParaRPr>
          </a:p>
        </p:txBody>
      </p:sp>
      <p:pic>
        <p:nvPicPr>
          <p:cNvPr id="13" name="Picture 12">
            <a:extLst>
              <a:ext uri="{FF2B5EF4-FFF2-40B4-BE49-F238E27FC236}">
                <a16:creationId xmlns:a16="http://schemas.microsoft.com/office/drawing/2014/main" id="{FEE53622-3B59-B645-8C36-FE9462CC638A}"/>
              </a:ext>
            </a:extLst>
          </p:cNvPr>
          <p:cNvPicPr>
            <a:picLocks noChangeAspect="1"/>
          </p:cNvPicPr>
          <p:nvPr/>
        </p:nvPicPr>
        <p:blipFill>
          <a:blip r:embed="rId3"/>
          <a:stretch>
            <a:fillRect/>
          </a:stretch>
        </p:blipFill>
        <p:spPr>
          <a:xfrm>
            <a:off x="0" y="1143766"/>
            <a:ext cx="12191999" cy="5714234"/>
          </a:xfrm>
          <a:prstGeom prst="rect">
            <a:avLst/>
          </a:prstGeom>
          <a:effectLst>
            <a:outerShdw dist="50800" dir="5400000" algn="ctr" rotWithShape="0">
              <a:srgbClr val="000000">
                <a:alpha val="92000"/>
              </a:srgbClr>
            </a:outerShdw>
          </a:effectLst>
        </p:spPr>
      </p:pic>
      <p:sp>
        <p:nvSpPr>
          <p:cNvPr id="14" name="Rectangle 13">
            <a:extLst>
              <a:ext uri="{FF2B5EF4-FFF2-40B4-BE49-F238E27FC236}">
                <a16:creationId xmlns:a16="http://schemas.microsoft.com/office/drawing/2014/main" id="{216FBCCC-F578-9B49-AE25-C064A0B85DBF}"/>
              </a:ext>
            </a:extLst>
          </p:cNvPr>
          <p:cNvSpPr/>
          <p:nvPr/>
        </p:nvSpPr>
        <p:spPr>
          <a:xfrm>
            <a:off x="255616" y="1451261"/>
            <a:ext cx="11561368" cy="1631216"/>
          </a:xfrm>
          <a:prstGeom prst="rect">
            <a:avLst/>
          </a:prstGeom>
        </p:spPr>
        <p:txBody>
          <a:bodyPr wrap="square">
            <a:spAutoFit/>
          </a:bodyPr>
          <a:lstStyle/>
          <a:p>
            <a:pPr marL="457200" indent="-457200">
              <a:buFont typeface="Arial" panose="020B0604020202020204" pitchFamily="34" charset="0"/>
              <a:buChar char="•"/>
            </a:pPr>
            <a:r>
              <a:rPr lang="en-US" sz="3200" dirty="0"/>
              <a:t>Lack of cultural competency and diversity within frontline services </a:t>
            </a:r>
          </a:p>
          <a:p>
            <a:pPr marL="457200" indent="-457200">
              <a:buFont typeface="Arial" panose="020B0604020202020204" pitchFamily="34" charset="0"/>
              <a:buChar char="•"/>
            </a:pPr>
            <a:r>
              <a:rPr lang="en-US" sz="3200" dirty="0"/>
              <a:t>Issues with outreach – women unaware of services available </a:t>
            </a:r>
          </a:p>
          <a:p>
            <a:pPr lvl="1"/>
            <a:endParaRPr lang="en-US" dirty="0"/>
          </a:p>
          <a:p>
            <a:pPr lvl="1"/>
            <a:endParaRPr lang="en-US" dirty="0"/>
          </a:p>
        </p:txBody>
      </p:sp>
      <p:sp>
        <p:nvSpPr>
          <p:cNvPr id="15" name="Speech Bubble: Rectangle with Corners Rounded 3">
            <a:extLst>
              <a:ext uri="{FF2B5EF4-FFF2-40B4-BE49-F238E27FC236}">
                <a16:creationId xmlns:a16="http://schemas.microsoft.com/office/drawing/2014/main" id="{48B06E42-6BA9-904E-8F36-82372A586345}"/>
              </a:ext>
            </a:extLst>
          </p:cNvPr>
          <p:cNvSpPr/>
          <p:nvPr/>
        </p:nvSpPr>
        <p:spPr>
          <a:xfrm>
            <a:off x="6144049" y="2754128"/>
            <a:ext cx="5843596" cy="3550953"/>
          </a:xfrm>
          <a:prstGeom prst="wedgeRoundRect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GB" sz="2400" dirty="0">
              <a:solidFill>
                <a:schemeClr val="tx1"/>
              </a:solidFill>
            </a:endParaRPr>
          </a:p>
          <a:p>
            <a:pPr lvl="1"/>
            <a:r>
              <a:rPr lang="en-GB" sz="2400" dirty="0">
                <a:solidFill>
                  <a:schemeClr val="tx1"/>
                </a:solidFill>
              </a:rPr>
              <a:t>‘</a:t>
            </a:r>
            <a:r>
              <a:rPr lang="en-GB" sz="2400" i="1" dirty="0">
                <a:solidFill>
                  <a:schemeClr val="tx1"/>
                </a:solidFill>
              </a:rPr>
              <a:t>I think there should be some leaflets to advise (us) about (our) rights in the UK if the marriage breaks down. Can you get a National Insurance number? Can you register with a doctor? Where can you get help? You are completely at the mercy of your husband and in-laws. I have not seen anything anywhere’</a:t>
            </a:r>
            <a:r>
              <a:rPr lang="en-GB" sz="2800" dirty="0">
                <a:solidFill>
                  <a:schemeClr val="tx1"/>
                </a:solidFill>
              </a:rPr>
              <a:t> </a:t>
            </a:r>
            <a:r>
              <a:rPr lang="en-GB" dirty="0">
                <a:solidFill>
                  <a:schemeClr val="tx1"/>
                </a:solidFill>
              </a:rPr>
              <a:t>(</a:t>
            </a:r>
            <a:r>
              <a:rPr lang="en-GB" dirty="0" err="1">
                <a:solidFill>
                  <a:schemeClr val="tx1"/>
                </a:solidFill>
              </a:rPr>
              <a:t>Anitha</a:t>
            </a:r>
            <a:r>
              <a:rPr lang="en-GB" dirty="0">
                <a:solidFill>
                  <a:schemeClr val="tx1"/>
                </a:solidFill>
              </a:rPr>
              <a:t>, 2008, p197).  </a:t>
            </a:r>
            <a:endParaRPr lang="en-US" dirty="0">
              <a:solidFill>
                <a:schemeClr val="tx1"/>
              </a:solidFill>
            </a:endParaRPr>
          </a:p>
          <a:p>
            <a:pPr lvl="1"/>
            <a:endParaRPr lang="en-US" dirty="0"/>
          </a:p>
        </p:txBody>
      </p:sp>
      <p:pic>
        <p:nvPicPr>
          <p:cNvPr id="20" name="Picture 19">
            <a:extLst>
              <a:ext uri="{FF2B5EF4-FFF2-40B4-BE49-F238E27FC236}">
                <a16:creationId xmlns:a16="http://schemas.microsoft.com/office/drawing/2014/main" id="{41BA923C-B80F-C845-8469-E2CBD11DC8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62" y="2756452"/>
            <a:ext cx="6092787" cy="3720728"/>
          </a:xfrm>
          <a:prstGeom prst="rect">
            <a:avLst/>
          </a:prstGeom>
          <a:effectLst>
            <a:softEdge rad="127000"/>
          </a:effectLst>
        </p:spPr>
      </p:pic>
    </p:spTree>
    <p:extLst>
      <p:ext uri="{BB962C8B-B14F-4D97-AF65-F5344CB8AC3E}">
        <p14:creationId xmlns:p14="http://schemas.microsoft.com/office/powerpoint/2010/main" val="3916709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99414D8-3152-4E42-97CE-A8676EA59E0B}"/>
              </a:ext>
            </a:extLst>
          </p:cNvPr>
          <p:cNvGraphicFramePr>
            <a:graphicFrameLocks noGrp="1"/>
          </p:cNvGraphicFramePr>
          <p:nvPr>
            <p:ph idx="1"/>
            <p:extLst>
              <p:ext uri="{D42A27DB-BD31-4B8C-83A1-F6EECF244321}">
                <p14:modId xmlns:p14="http://schemas.microsoft.com/office/powerpoint/2010/main" val="2487354315"/>
              </p:ext>
            </p:extLst>
          </p:nvPr>
        </p:nvGraphicFramePr>
        <p:xfrm>
          <a:off x="281247" y="1368424"/>
          <a:ext cx="11680767" cy="5082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a:extLst>
              <a:ext uri="{FF2B5EF4-FFF2-40B4-BE49-F238E27FC236}">
                <a16:creationId xmlns:a16="http://schemas.microsoft.com/office/drawing/2014/main" id="{2F7808AD-313B-9746-959F-035DD33B9502}"/>
              </a:ext>
            </a:extLst>
          </p:cNvPr>
          <p:cNvSpPr>
            <a:spLocks noGrp="1"/>
          </p:cNvSpPr>
          <p:nvPr>
            <p:ph idx="10"/>
          </p:nvPr>
        </p:nvSpPr>
        <p:spPr/>
        <p:txBody>
          <a:bodyPr/>
          <a:lstStyle/>
          <a:p>
            <a:r>
              <a:rPr lang="en-US" dirty="0"/>
              <a:t>Facilitators</a:t>
            </a:r>
          </a:p>
        </p:txBody>
      </p:sp>
    </p:spTree>
    <p:extLst>
      <p:ext uri="{BB962C8B-B14F-4D97-AF65-F5344CB8AC3E}">
        <p14:creationId xmlns:p14="http://schemas.microsoft.com/office/powerpoint/2010/main" val="1550884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93337AF-BA3C-B44F-A473-5FA395FC657B}"/>
              </a:ext>
            </a:extLst>
          </p:cNvPr>
          <p:cNvGraphicFramePr>
            <a:graphicFrameLocks noGrp="1"/>
          </p:cNvGraphicFramePr>
          <p:nvPr>
            <p:ph idx="1"/>
            <p:extLst>
              <p:ext uri="{D42A27DB-BD31-4B8C-83A1-F6EECF244321}">
                <p14:modId xmlns:p14="http://schemas.microsoft.com/office/powerpoint/2010/main" val="1643103960"/>
              </p:ext>
            </p:extLst>
          </p:nvPr>
        </p:nvGraphicFramePr>
        <p:xfrm>
          <a:off x="281247" y="1368424"/>
          <a:ext cx="11680767" cy="5082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a:extLst>
              <a:ext uri="{FF2B5EF4-FFF2-40B4-BE49-F238E27FC236}">
                <a16:creationId xmlns:a16="http://schemas.microsoft.com/office/drawing/2014/main" id="{469BF617-BAFD-184E-947D-466D2928A676}"/>
              </a:ext>
            </a:extLst>
          </p:cNvPr>
          <p:cNvSpPr>
            <a:spLocks noGrp="1"/>
          </p:cNvSpPr>
          <p:nvPr>
            <p:ph idx="10"/>
          </p:nvPr>
        </p:nvSpPr>
        <p:spPr/>
        <p:txBody>
          <a:bodyPr/>
          <a:lstStyle/>
          <a:p>
            <a:r>
              <a:rPr lang="en-US" dirty="0"/>
              <a:t>Recommendations</a:t>
            </a:r>
          </a:p>
        </p:txBody>
      </p:sp>
    </p:spTree>
    <p:extLst>
      <p:ext uri="{BB962C8B-B14F-4D97-AF65-F5344CB8AC3E}">
        <p14:creationId xmlns:p14="http://schemas.microsoft.com/office/powerpoint/2010/main" val="2512113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p:txBody>
          <a:bodyPr/>
          <a:lstStyle/>
          <a:p>
            <a:r>
              <a:rPr lang="en-GB" dirty="0"/>
              <a:t>Thank you</a:t>
            </a:r>
          </a:p>
        </p:txBody>
      </p:sp>
      <p:grpSp>
        <p:nvGrpSpPr>
          <p:cNvPr id="4" name="Group 3"/>
          <p:cNvGrpSpPr/>
          <p:nvPr/>
        </p:nvGrpSpPr>
        <p:grpSpPr>
          <a:xfrm>
            <a:off x="325470" y="1305951"/>
            <a:ext cx="8165603" cy="3996326"/>
            <a:chOff x="187287" y="2506078"/>
            <a:chExt cx="8165603" cy="3996326"/>
          </a:xfrm>
        </p:grpSpPr>
        <p:sp>
          <p:nvSpPr>
            <p:cNvPr id="5" name="TextBox 4">
              <a:extLst>
                <a:ext uri="{FF2B5EF4-FFF2-40B4-BE49-F238E27FC236}">
                  <a16:creationId xmlns:a16="http://schemas.microsoft.com/office/drawing/2014/main" id="{7AEB76A8-4F90-457A-A979-0E52C5B642B2}"/>
                </a:ext>
              </a:extLst>
            </p:cNvPr>
            <p:cNvSpPr txBox="1"/>
            <p:nvPr/>
          </p:nvSpPr>
          <p:spPr>
            <a:xfrm>
              <a:off x="187287" y="2506078"/>
              <a:ext cx="7052499" cy="584775"/>
            </a:xfrm>
            <a:prstGeom prst="rect">
              <a:avLst/>
            </a:prstGeom>
            <a:noFill/>
          </p:spPr>
          <p:txBody>
            <a:bodyPr wrap="square" rtlCol="0">
              <a:spAutoFit/>
            </a:bodyPr>
            <a:lstStyle/>
            <a:p>
              <a:r>
                <a:rPr lang="en-GB" sz="3200" dirty="0">
                  <a:solidFill>
                    <a:srgbClr val="38235F"/>
                  </a:solidFill>
                </a:rPr>
                <a:t>Find out more or get in touch:</a:t>
              </a:r>
            </a:p>
          </p:txBody>
        </p:sp>
        <p:pic>
          <p:nvPicPr>
            <p:cNvPr id="6" name="Picture 5" descr="A close up of a logo&#10;&#10;Description automatically generated">
              <a:extLst>
                <a:ext uri="{FF2B5EF4-FFF2-40B4-BE49-F238E27FC236}">
                  <a16:creationId xmlns:a16="http://schemas.microsoft.com/office/drawing/2014/main" id="{A67ECA03-62E9-486C-BAD6-1F951E122807}"/>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22951" y="4262839"/>
              <a:ext cx="626961" cy="626961"/>
            </a:xfrm>
            <a:prstGeom prst="rect">
              <a:avLst/>
            </a:prstGeom>
          </p:spPr>
        </p:pic>
        <p:pic>
          <p:nvPicPr>
            <p:cNvPr id="7" name="Picture 6" descr="A close up of a logo&#10;&#10;Description automatically generated">
              <a:extLst>
                <a:ext uri="{FF2B5EF4-FFF2-40B4-BE49-F238E27FC236}">
                  <a16:creationId xmlns:a16="http://schemas.microsoft.com/office/drawing/2014/main" id="{4CA517BA-7BAF-4246-8A61-80AB4C49308C}"/>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1088040" y="5053340"/>
              <a:ext cx="661872" cy="661872"/>
            </a:xfrm>
            <a:prstGeom prst="rect">
              <a:avLst/>
            </a:prstGeom>
          </p:spPr>
        </p:pic>
        <p:pic>
          <p:nvPicPr>
            <p:cNvPr id="8" name="Picture 7" descr="A picture containing window, drawing&#10;&#10;Description automatically generated">
              <a:extLst>
                <a:ext uri="{FF2B5EF4-FFF2-40B4-BE49-F238E27FC236}">
                  <a16:creationId xmlns:a16="http://schemas.microsoft.com/office/drawing/2014/main" id="{A9714196-8DAD-4F05-A7CA-CBE937EC0723}"/>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088040" y="5843841"/>
              <a:ext cx="661872" cy="658563"/>
            </a:xfrm>
            <a:prstGeom prst="rect">
              <a:avLst/>
            </a:prstGeom>
          </p:spPr>
        </p:pic>
        <p:pic>
          <p:nvPicPr>
            <p:cNvPr id="9" name="Picture 8" descr="A close up of a sign&#10;&#10;Description automatically generated">
              <a:extLst>
                <a:ext uri="{FF2B5EF4-FFF2-40B4-BE49-F238E27FC236}">
                  <a16:creationId xmlns:a16="http://schemas.microsoft.com/office/drawing/2014/main" id="{BD5945D1-D1A5-4CA2-BCD3-FE156D45398F}"/>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122951" y="3438179"/>
              <a:ext cx="661872" cy="661120"/>
            </a:xfrm>
            <a:prstGeom prst="rect">
              <a:avLst/>
            </a:prstGeom>
          </p:spPr>
        </p:pic>
        <p:sp>
          <p:nvSpPr>
            <p:cNvPr id="10" name="TextBox 9">
              <a:extLst>
                <a:ext uri="{FF2B5EF4-FFF2-40B4-BE49-F238E27FC236}">
                  <a16:creationId xmlns:a16="http://schemas.microsoft.com/office/drawing/2014/main" id="{6FC27025-2511-40A7-AAE6-7E7C19061C3D}"/>
                </a:ext>
              </a:extLst>
            </p:cNvPr>
            <p:cNvSpPr txBox="1"/>
            <p:nvPr/>
          </p:nvSpPr>
          <p:spPr>
            <a:xfrm>
              <a:off x="1922829" y="3414796"/>
              <a:ext cx="6237383" cy="707886"/>
            </a:xfrm>
            <a:prstGeom prst="rect">
              <a:avLst/>
            </a:prstGeom>
            <a:noFill/>
          </p:spPr>
          <p:txBody>
            <a:bodyPr wrap="square" rtlCol="0">
              <a:spAutoFit/>
            </a:bodyPr>
            <a:lstStyle/>
            <a:p>
              <a:r>
                <a:rPr lang="en-GB" sz="4000" dirty="0">
                  <a:solidFill>
                    <a:srgbClr val="38235F"/>
                  </a:solidFill>
                </a:rPr>
                <a:t>noneinthree@hud.ac.uk</a:t>
              </a:r>
            </a:p>
          </p:txBody>
        </p:sp>
        <p:sp>
          <p:nvSpPr>
            <p:cNvPr id="11" name="TextBox 10">
              <a:extLst>
                <a:ext uri="{FF2B5EF4-FFF2-40B4-BE49-F238E27FC236}">
                  <a16:creationId xmlns:a16="http://schemas.microsoft.com/office/drawing/2014/main" id="{B411383C-C83F-45CA-BC0A-7BBB93DE4C6E}"/>
                </a:ext>
              </a:extLst>
            </p:cNvPr>
            <p:cNvSpPr txBox="1"/>
            <p:nvPr/>
          </p:nvSpPr>
          <p:spPr>
            <a:xfrm>
              <a:off x="1922829" y="4222376"/>
              <a:ext cx="6430061" cy="707886"/>
            </a:xfrm>
            <a:prstGeom prst="rect">
              <a:avLst/>
            </a:prstGeom>
            <a:noFill/>
          </p:spPr>
          <p:txBody>
            <a:bodyPr wrap="square" rtlCol="0">
              <a:spAutoFit/>
            </a:bodyPr>
            <a:lstStyle/>
            <a:p>
              <a:r>
                <a:rPr lang="en-GB" sz="4000" dirty="0">
                  <a:solidFill>
                    <a:srgbClr val="38235F"/>
                  </a:solidFill>
                </a:rPr>
                <a:t>facebook.com/</a:t>
              </a:r>
              <a:r>
                <a:rPr lang="en-GB" sz="4000" dirty="0" err="1">
                  <a:solidFill>
                    <a:srgbClr val="38235F"/>
                  </a:solidFill>
                </a:rPr>
                <a:t>noneinthreeuk</a:t>
              </a:r>
              <a:endParaRPr lang="en-GB" sz="4000" dirty="0">
                <a:solidFill>
                  <a:srgbClr val="38235F"/>
                </a:solidFill>
              </a:endParaRPr>
            </a:p>
          </p:txBody>
        </p:sp>
        <p:sp>
          <p:nvSpPr>
            <p:cNvPr id="12" name="TextBox 11">
              <a:extLst>
                <a:ext uri="{FF2B5EF4-FFF2-40B4-BE49-F238E27FC236}">
                  <a16:creationId xmlns:a16="http://schemas.microsoft.com/office/drawing/2014/main" id="{C59DFCE5-0381-4111-9BF4-1F2F44A8E503}"/>
                </a:ext>
              </a:extLst>
            </p:cNvPr>
            <p:cNvSpPr txBox="1"/>
            <p:nvPr/>
          </p:nvSpPr>
          <p:spPr>
            <a:xfrm>
              <a:off x="1922829" y="5029956"/>
              <a:ext cx="6237383" cy="707886"/>
            </a:xfrm>
            <a:prstGeom prst="rect">
              <a:avLst/>
            </a:prstGeom>
            <a:noFill/>
          </p:spPr>
          <p:txBody>
            <a:bodyPr wrap="square" rtlCol="0">
              <a:spAutoFit/>
            </a:bodyPr>
            <a:lstStyle/>
            <a:p>
              <a:r>
                <a:rPr lang="en-GB" sz="4000" dirty="0">
                  <a:solidFill>
                    <a:srgbClr val="38235F"/>
                  </a:solidFill>
                </a:rPr>
                <a:t>twitter.com/</a:t>
              </a:r>
              <a:r>
                <a:rPr lang="en-GB" sz="4000" dirty="0" err="1">
                  <a:solidFill>
                    <a:srgbClr val="38235F"/>
                  </a:solidFill>
                </a:rPr>
                <a:t>noneinthree</a:t>
              </a:r>
              <a:endParaRPr lang="en-GB" sz="4000" dirty="0">
                <a:solidFill>
                  <a:srgbClr val="38235F"/>
                </a:solidFill>
              </a:endParaRPr>
            </a:p>
          </p:txBody>
        </p:sp>
        <p:sp>
          <p:nvSpPr>
            <p:cNvPr id="13" name="TextBox 12">
              <a:extLst>
                <a:ext uri="{FF2B5EF4-FFF2-40B4-BE49-F238E27FC236}">
                  <a16:creationId xmlns:a16="http://schemas.microsoft.com/office/drawing/2014/main" id="{DC31E86C-78C4-41F5-83C6-8C4A7522D35A}"/>
                </a:ext>
              </a:extLst>
            </p:cNvPr>
            <p:cNvSpPr txBox="1"/>
            <p:nvPr/>
          </p:nvSpPr>
          <p:spPr>
            <a:xfrm>
              <a:off x="1888536" y="5794518"/>
              <a:ext cx="6237383" cy="707886"/>
            </a:xfrm>
            <a:prstGeom prst="rect">
              <a:avLst/>
            </a:prstGeom>
            <a:noFill/>
          </p:spPr>
          <p:txBody>
            <a:bodyPr wrap="square" rtlCol="0">
              <a:spAutoFit/>
            </a:bodyPr>
            <a:lstStyle/>
            <a:p>
              <a:r>
                <a:rPr lang="en-GB" sz="4000" dirty="0">
                  <a:solidFill>
                    <a:srgbClr val="38235F"/>
                  </a:solidFill>
                  <a:hlinkClick r:id="rId7"/>
                </a:rPr>
                <a:t>www.noneinthree.org</a:t>
              </a:r>
              <a:r>
                <a:rPr lang="en-GB" sz="4000" dirty="0">
                  <a:solidFill>
                    <a:srgbClr val="38235F"/>
                  </a:solidFill>
                </a:rPr>
                <a:t> </a:t>
              </a:r>
            </a:p>
          </p:txBody>
        </p:sp>
      </p:grpSp>
      <p:grpSp>
        <p:nvGrpSpPr>
          <p:cNvPr id="14" name="Group 13"/>
          <p:cNvGrpSpPr/>
          <p:nvPr/>
        </p:nvGrpSpPr>
        <p:grpSpPr>
          <a:xfrm>
            <a:off x="163417" y="5677203"/>
            <a:ext cx="11865166" cy="1150003"/>
            <a:chOff x="163417" y="5677203"/>
            <a:chExt cx="11865166" cy="1150003"/>
          </a:xfrm>
        </p:grpSpPr>
        <p:pic>
          <p:nvPicPr>
            <p:cNvPr id="15" name="Picture 14"/>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4063960" y="5889667"/>
              <a:ext cx="2074766" cy="803292"/>
            </a:xfrm>
            <a:prstGeom prst="rect">
              <a:avLst/>
            </a:prstGeom>
          </p:spPr>
        </p:pic>
        <p:cxnSp>
          <p:nvCxnSpPr>
            <p:cNvPr id="16" name="Straight Connector 15">
              <a:extLst>
                <a:ext uri="{FF2B5EF4-FFF2-40B4-BE49-F238E27FC236}">
                  <a16:creationId xmlns:a16="http://schemas.microsoft.com/office/drawing/2014/main" id="{15EA4F0A-E29C-4F9C-A95D-5C7AB47289D0}"/>
                </a:ext>
              </a:extLst>
            </p:cNvPr>
            <p:cNvCxnSpPr/>
            <p:nvPr userDrawn="1"/>
          </p:nvCxnSpPr>
          <p:spPr>
            <a:xfrm>
              <a:off x="163417" y="5677203"/>
              <a:ext cx="11865166" cy="0"/>
            </a:xfrm>
            <a:prstGeom prst="line">
              <a:avLst/>
            </a:prstGeom>
            <a:ln w="38100">
              <a:solidFill>
                <a:srgbClr val="007BC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A211919-B092-4FD2-832F-279570993B0B}"/>
                </a:ext>
              </a:extLst>
            </p:cNvPr>
            <p:cNvSpPr txBox="1"/>
            <p:nvPr userDrawn="1"/>
          </p:nvSpPr>
          <p:spPr>
            <a:xfrm>
              <a:off x="1558043" y="6451777"/>
              <a:ext cx="2317661" cy="307777"/>
            </a:xfrm>
            <a:prstGeom prst="rect">
              <a:avLst/>
            </a:prstGeom>
            <a:noFill/>
          </p:spPr>
          <p:txBody>
            <a:bodyPr wrap="square" rtlCol="0">
              <a:spAutoFit/>
            </a:bodyPr>
            <a:lstStyle/>
            <a:p>
              <a:r>
                <a:rPr lang="en-GB" sz="1400" dirty="0">
                  <a:solidFill>
                    <a:schemeClr val="tx1"/>
                  </a:solidFill>
                </a:rPr>
                <a:t>None in Three is funded by:</a:t>
              </a:r>
            </a:p>
          </p:txBody>
        </p:sp>
        <p:pic>
          <p:nvPicPr>
            <p:cNvPr id="18" name="Picture 17"/>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6501476" y="5845368"/>
              <a:ext cx="3024946" cy="891891"/>
            </a:xfrm>
            <a:prstGeom prst="rect">
              <a:avLst/>
            </a:prstGeom>
          </p:spPr>
        </p:pic>
        <p:pic>
          <p:nvPicPr>
            <p:cNvPr id="19" name="Picture 18"/>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9678255" y="5758793"/>
              <a:ext cx="2350327" cy="1068413"/>
            </a:xfrm>
            <a:prstGeom prst="rect">
              <a:avLst/>
            </a:prstGeom>
          </p:spPr>
        </p:pic>
      </p:grpSp>
    </p:spTree>
    <p:extLst>
      <p:ext uri="{BB962C8B-B14F-4D97-AF65-F5344CB8AC3E}">
        <p14:creationId xmlns:p14="http://schemas.microsoft.com/office/powerpoint/2010/main" val="4075710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706043-81D9-5849-ACD3-726BBFDDEAB7}"/>
              </a:ext>
            </a:extLst>
          </p:cNvPr>
          <p:cNvSpPr>
            <a:spLocks noGrp="1"/>
          </p:cNvSpPr>
          <p:nvPr>
            <p:ph idx="1"/>
          </p:nvPr>
        </p:nvSpPr>
        <p:spPr>
          <a:xfrm>
            <a:off x="281247" y="931026"/>
            <a:ext cx="11680767" cy="5519650"/>
          </a:xfrm>
        </p:spPr>
        <p:txBody>
          <a:bodyPr/>
          <a:lstStyle/>
          <a:p>
            <a:pPr marL="0" indent="0">
              <a:buNone/>
            </a:pPr>
            <a:endParaRPr lang="en-GB" dirty="0"/>
          </a:p>
        </p:txBody>
      </p:sp>
      <p:sp>
        <p:nvSpPr>
          <p:cNvPr id="3" name="Content Placeholder 2">
            <a:extLst>
              <a:ext uri="{FF2B5EF4-FFF2-40B4-BE49-F238E27FC236}">
                <a16:creationId xmlns:a16="http://schemas.microsoft.com/office/drawing/2014/main" id="{16B49A79-7A41-9241-BBCF-3E6D716D1C7B}"/>
              </a:ext>
            </a:extLst>
          </p:cNvPr>
          <p:cNvSpPr>
            <a:spLocks noGrp="1"/>
          </p:cNvSpPr>
          <p:nvPr>
            <p:ph idx="10"/>
          </p:nvPr>
        </p:nvSpPr>
        <p:spPr>
          <a:xfrm>
            <a:off x="255616" y="0"/>
            <a:ext cx="9495213" cy="1361440"/>
          </a:xfrm>
        </p:spPr>
        <p:txBody>
          <a:bodyPr/>
          <a:lstStyle/>
          <a:p>
            <a:r>
              <a:rPr lang="en-US" dirty="0"/>
              <a:t>Context</a:t>
            </a:r>
          </a:p>
          <a:p>
            <a:endParaRPr lang="en-US" dirty="0"/>
          </a:p>
        </p:txBody>
      </p:sp>
      <p:graphicFrame>
        <p:nvGraphicFramePr>
          <p:cNvPr id="12" name="Diagram 11">
            <a:extLst>
              <a:ext uri="{FF2B5EF4-FFF2-40B4-BE49-F238E27FC236}">
                <a16:creationId xmlns:a16="http://schemas.microsoft.com/office/drawing/2014/main" id="{87551552-F91B-6E45-BBB2-CC14646228BA}"/>
              </a:ext>
            </a:extLst>
          </p:cNvPr>
          <p:cNvGraphicFramePr/>
          <p:nvPr>
            <p:extLst>
              <p:ext uri="{D42A27DB-BD31-4B8C-83A1-F6EECF244321}">
                <p14:modId xmlns:p14="http://schemas.microsoft.com/office/powerpoint/2010/main" val="380253727"/>
              </p:ext>
            </p:extLst>
          </p:nvPr>
        </p:nvGraphicFramePr>
        <p:xfrm>
          <a:off x="575310" y="1361440"/>
          <a:ext cx="10515600" cy="4522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637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C0A78345-A018-4A43-82BB-837C9B0E5458}"/>
              </a:ext>
            </a:extLst>
          </p:cNvPr>
          <p:cNvGraphicFramePr>
            <a:graphicFrameLocks noGrp="1"/>
          </p:cNvGraphicFramePr>
          <p:nvPr>
            <p:ph idx="1"/>
            <p:extLst>
              <p:ext uri="{D42A27DB-BD31-4B8C-83A1-F6EECF244321}">
                <p14:modId xmlns:p14="http://schemas.microsoft.com/office/powerpoint/2010/main" val="2880361993"/>
              </p:ext>
            </p:extLst>
          </p:nvPr>
        </p:nvGraphicFramePr>
        <p:xfrm>
          <a:off x="281247" y="1368424"/>
          <a:ext cx="11680767" cy="5082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0"/>
          </p:nvPr>
        </p:nvSpPr>
        <p:spPr/>
        <p:txBody>
          <a:bodyPr/>
          <a:lstStyle/>
          <a:p>
            <a:r>
              <a:rPr lang="en-GB" dirty="0"/>
              <a:t>Findings</a:t>
            </a:r>
          </a:p>
        </p:txBody>
      </p:sp>
    </p:spTree>
    <p:extLst>
      <p:ext uri="{BB962C8B-B14F-4D97-AF65-F5344CB8AC3E}">
        <p14:creationId xmlns:p14="http://schemas.microsoft.com/office/powerpoint/2010/main" val="117958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A1A868-C33A-BA4F-9200-14448225524B}"/>
              </a:ext>
            </a:extLst>
          </p:cNvPr>
          <p:cNvSpPr>
            <a:spLocks noGrp="1"/>
          </p:cNvSpPr>
          <p:nvPr>
            <p:ph idx="1"/>
          </p:nvPr>
        </p:nvSpPr>
        <p:spPr/>
        <p:txBody>
          <a:bodyPr/>
          <a:lstStyle/>
          <a:p>
            <a:r>
              <a:rPr lang="en-US" dirty="0"/>
              <a:t>Patriarchy</a:t>
            </a:r>
          </a:p>
          <a:p>
            <a:pPr lvl="1"/>
            <a:r>
              <a:rPr lang="en-US" i="1" dirty="0"/>
              <a:t>‘If your husband says something that you do not like, your obligation is to shut up and put up with it, because he is your husband, I mean you already got married, you are there and you put up with it’ </a:t>
            </a:r>
            <a:r>
              <a:rPr lang="en-US" dirty="0"/>
              <a:t>(Latina) </a:t>
            </a:r>
            <a:r>
              <a:rPr lang="en-US" sz="1800" dirty="0"/>
              <a:t>(Silva-Martinez, 2016, p531).</a:t>
            </a:r>
          </a:p>
          <a:p>
            <a:pPr lvl="1"/>
            <a:r>
              <a:rPr lang="en-US" i="1" dirty="0"/>
              <a:t>‘The woman whom I marry should be as docile as a sheep, and should never talk back’ </a:t>
            </a:r>
            <a:r>
              <a:rPr lang="en-US" dirty="0"/>
              <a:t>– a Chinese respondent, recalling her husband’s announcement. </a:t>
            </a:r>
            <a:r>
              <a:rPr lang="en-US" sz="1800" dirty="0"/>
              <a:t>(Chiu, 2017, p1301).</a:t>
            </a:r>
          </a:p>
          <a:p>
            <a:r>
              <a:rPr lang="en-US" dirty="0"/>
              <a:t>Normalization of abuse</a:t>
            </a:r>
          </a:p>
          <a:p>
            <a:pPr lvl="1"/>
            <a:r>
              <a:rPr lang="en-US" i="1" dirty="0"/>
              <a:t>‘In my country it is okay for men to discipline their wives. I told myself this was not abuse, this was “normal discipline”’ </a:t>
            </a:r>
            <a:r>
              <a:rPr lang="en-US" dirty="0"/>
              <a:t>(African) </a:t>
            </a:r>
            <a:r>
              <a:rPr lang="en-US" sz="1800" dirty="0"/>
              <a:t>(Ting, 2010 p353).</a:t>
            </a:r>
          </a:p>
          <a:p>
            <a:pPr lvl="1"/>
            <a:r>
              <a:rPr lang="en-US" i="1" dirty="0"/>
              <a:t>‘In Mexico is normal to have fights… is like there is still machismo in Mexico…like everything is part of marriage… I thought it (domestic violence) was part of marriage’ </a:t>
            </a:r>
            <a:r>
              <a:rPr lang="en-US" sz="1800" dirty="0"/>
              <a:t>(Reina et al, 2014, p602).</a:t>
            </a:r>
          </a:p>
          <a:p>
            <a:pPr marL="457200" lvl="1" indent="0">
              <a:buNone/>
            </a:pPr>
            <a:endParaRPr lang="en-US" dirty="0"/>
          </a:p>
          <a:p>
            <a:pPr lvl="1"/>
            <a:endParaRPr lang="en-US" dirty="0"/>
          </a:p>
        </p:txBody>
      </p:sp>
      <p:sp>
        <p:nvSpPr>
          <p:cNvPr id="3" name="Content Placeholder 2">
            <a:extLst>
              <a:ext uri="{FF2B5EF4-FFF2-40B4-BE49-F238E27FC236}">
                <a16:creationId xmlns:a16="http://schemas.microsoft.com/office/drawing/2014/main" id="{CAFBC9B2-2FF5-FA4D-9FC2-159ACD5D827A}"/>
              </a:ext>
            </a:extLst>
          </p:cNvPr>
          <p:cNvSpPr>
            <a:spLocks noGrp="1"/>
          </p:cNvSpPr>
          <p:nvPr>
            <p:ph idx="10"/>
          </p:nvPr>
        </p:nvSpPr>
        <p:spPr/>
        <p:txBody>
          <a:bodyPr/>
          <a:lstStyle/>
          <a:p>
            <a:r>
              <a:rPr lang="en-US" sz="4800"/>
              <a:t>Barrier – cultural norms and values</a:t>
            </a:r>
            <a:r>
              <a:rPr lang="en-US"/>
              <a:t> </a:t>
            </a:r>
            <a:endParaRPr lang="en-US" dirty="0"/>
          </a:p>
        </p:txBody>
      </p:sp>
      <p:pic>
        <p:nvPicPr>
          <p:cNvPr id="4" name="Picture 3">
            <a:extLst>
              <a:ext uri="{FF2B5EF4-FFF2-40B4-BE49-F238E27FC236}">
                <a16:creationId xmlns:a16="http://schemas.microsoft.com/office/drawing/2014/main" id="{6380A4FB-F355-434A-8406-BF7C7ABD9C1A}"/>
              </a:ext>
            </a:extLst>
          </p:cNvPr>
          <p:cNvPicPr>
            <a:picLocks noChangeAspect="1"/>
          </p:cNvPicPr>
          <p:nvPr/>
        </p:nvPicPr>
        <p:blipFill>
          <a:blip r:embed="rId3"/>
          <a:stretch>
            <a:fillRect/>
          </a:stretch>
        </p:blipFill>
        <p:spPr>
          <a:xfrm>
            <a:off x="1" y="1179312"/>
            <a:ext cx="12191999" cy="5866073"/>
          </a:xfrm>
          <a:prstGeom prst="rect">
            <a:avLst/>
          </a:prstGeom>
          <a:effectLst>
            <a:outerShdw dist="50800" dir="5400000" algn="ctr" rotWithShape="0">
              <a:srgbClr val="000000">
                <a:alpha val="92000"/>
              </a:srgbClr>
            </a:outerShdw>
          </a:effectLst>
        </p:spPr>
      </p:pic>
      <p:sp>
        <p:nvSpPr>
          <p:cNvPr id="5" name="Rectangle 4">
            <a:extLst>
              <a:ext uri="{FF2B5EF4-FFF2-40B4-BE49-F238E27FC236}">
                <a16:creationId xmlns:a16="http://schemas.microsoft.com/office/drawing/2014/main" id="{B34CAA26-2971-F84D-AF39-689F92139665}"/>
              </a:ext>
            </a:extLst>
          </p:cNvPr>
          <p:cNvSpPr/>
          <p:nvPr/>
        </p:nvSpPr>
        <p:spPr>
          <a:xfrm>
            <a:off x="268430" y="1018161"/>
            <a:ext cx="11706398" cy="5878532"/>
          </a:xfrm>
          <a:prstGeom prst="rect">
            <a:avLst/>
          </a:prstGeom>
        </p:spPr>
        <p:txBody>
          <a:bodyPr wrap="square">
            <a:spAutoFit/>
          </a:bodyPr>
          <a:lstStyle/>
          <a:p>
            <a:r>
              <a:rPr lang="en-US" sz="3200" dirty="0"/>
              <a:t>Patriarchy</a:t>
            </a:r>
          </a:p>
          <a:p>
            <a:pPr marL="800100" lvl="1" indent="-342900">
              <a:buFont typeface="Arial" panose="020B0604020202020204" pitchFamily="34" charset="0"/>
              <a:buChar char="•"/>
            </a:pPr>
            <a:r>
              <a:rPr lang="en-US" sz="2400" i="1" dirty="0"/>
              <a:t>‘If your husband says something that you do not like, your obligation is to shut up and put up with it, because he is your husband, I mean you already got married, you are there and you put up with it’ </a:t>
            </a:r>
            <a:r>
              <a:rPr lang="en-US" sz="2400" dirty="0"/>
              <a:t>(Latina) </a:t>
            </a:r>
            <a:r>
              <a:rPr lang="en-US" dirty="0"/>
              <a:t>(Silva-Martinez, 2016, p531).</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i="1" dirty="0"/>
              <a:t>‘The woman whom I marry should be as docile as a sheep, and should never talk back’ </a:t>
            </a:r>
            <a:r>
              <a:rPr lang="en-US" sz="2400" dirty="0"/>
              <a:t>– a Chinese woman, recalling her husband’s announcement </a:t>
            </a:r>
            <a:r>
              <a:rPr lang="en-US" dirty="0"/>
              <a:t>(Chiu, 2017, p1301).</a:t>
            </a:r>
          </a:p>
          <a:p>
            <a:pPr marL="800100" lvl="1" indent="-342900">
              <a:buFont typeface="Arial" panose="020B0604020202020204" pitchFamily="34" charset="0"/>
              <a:buChar char="•"/>
            </a:pPr>
            <a:endParaRPr lang="en-US" sz="2400" dirty="0"/>
          </a:p>
          <a:p>
            <a:r>
              <a:rPr lang="en-US" sz="3200" dirty="0"/>
              <a:t>Normalization of abuse</a:t>
            </a:r>
          </a:p>
          <a:p>
            <a:pPr marL="800100" lvl="1" indent="-342900">
              <a:buFont typeface="Arial" panose="020B0604020202020204" pitchFamily="34" charset="0"/>
              <a:buChar char="•"/>
            </a:pPr>
            <a:r>
              <a:rPr lang="en-US" sz="2400" i="1" dirty="0"/>
              <a:t>‘In my country it is okay for men to discipline their wives. I told myself this was not abuse, this was “normal discipline”’ </a:t>
            </a:r>
            <a:r>
              <a:rPr lang="en-US" sz="2400" dirty="0"/>
              <a:t>(African) </a:t>
            </a:r>
            <a:r>
              <a:rPr lang="en-US" dirty="0"/>
              <a:t>(Ting, 2010 p353).</a:t>
            </a:r>
          </a:p>
          <a:p>
            <a:pPr lvl="1"/>
            <a:endParaRPr lang="en-US" sz="2400" dirty="0"/>
          </a:p>
          <a:p>
            <a:pPr marL="800100" lvl="1" indent="-342900">
              <a:buFont typeface="Arial" panose="020B0604020202020204" pitchFamily="34" charset="0"/>
              <a:buChar char="•"/>
            </a:pPr>
            <a:r>
              <a:rPr lang="en-US" sz="2400" i="1" dirty="0"/>
              <a:t>‘In Mexico is normal to have fights… is like there is still machismo in Mexico…like everything is part of marriage… I thought it (domestic violence) was part of marriage’ </a:t>
            </a:r>
            <a:r>
              <a:rPr lang="en-US" dirty="0"/>
              <a:t>(Reina et al, 2014, p602).</a:t>
            </a:r>
          </a:p>
        </p:txBody>
      </p:sp>
    </p:spTree>
    <p:extLst>
      <p:ext uri="{BB962C8B-B14F-4D97-AF65-F5344CB8AC3E}">
        <p14:creationId xmlns:p14="http://schemas.microsoft.com/office/powerpoint/2010/main" val="2712897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192E4C-F19A-AE4D-8C11-331A87DBAC8D}"/>
              </a:ext>
            </a:extLst>
          </p:cNvPr>
          <p:cNvSpPr>
            <a:spLocks noGrp="1"/>
          </p:cNvSpPr>
          <p:nvPr>
            <p:ph idx="1"/>
          </p:nvPr>
        </p:nvSpPr>
        <p:spPr/>
        <p:txBody>
          <a:bodyPr/>
          <a:lstStyle/>
          <a:p>
            <a:r>
              <a:rPr lang="en-US" sz="3200" dirty="0"/>
              <a:t>Family </a:t>
            </a:r>
            <a:r>
              <a:rPr lang="en-US" sz="3200" dirty="0" err="1"/>
              <a:t>honour</a:t>
            </a:r>
            <a:endParaRPr lang="en-US" sz="3200" dirty="0"/>
          </a:p>
          <a:p>
            <a:pPr lvl="1"/>
            <a:r>
              <a:rPr lang="en-US" sz="3200" i="1" dirty="0"/>
              <a:t>‘My father said, “if you divorce, you are dead to me, do not come back home”’ </a:t>
            </a:r>
            <a:r>
              <a:rPr lang="en-US" sz="3200" dirty="0"/>
              <a:t>(South Asian woman) </a:t>
            </a:r>
            <a:r>
              <a:rPr lang="en-US" dirty="0"/>
              <a:t>(</a:t>
            </a:r>
            <a:r>
              <a:rPr lang="en-US" dirty="0" err="1"/>
              <a:t>Tonsing</a:t>
            </a:r>
            <a:r>
              <a:rPr lang="en-US" dirty="0"/>
              <a:t> &amp; Barn, 2017, p633).</a:t>
            </a:r>
          </a:p>
          <a:p>
            <a:pPr lvl="1"/>
            <a:r>
              <a:rPr lang="en-US" sz="3200" i="1" dirty="0"/>
              <a:t>‘As the cultural Indian girl, I’m not allowed to leave him, because I can change the man by changing my tactics. It will be a disgrace to the family. The children will have a black spot on their name, and no one will marry them when they get older’ </a:t>
            </a:r>
            <a:r>
              <a:rPr lang="en-US" dirty="0"/>
              <a:t>(Sabri et al, 2018, p247).</a:t>
            </a:r>
          </a:p>
          <a:p>
            <a:pPr lvl="1"/>
            <a:r>
              <a:rPr lang="en-US" sz="3200" i="1" dirty="0"/>
              <a:t>‘I am married to my first cousin so tolerated it (the abuse) because women get divorce then many families get affected…it will disrupt family…’</a:t>
            </a:r>
            <a:r>
              <a:rPr lang="en-US" sz="3200" dirty="0"/>
              <a:t> </a:t>
            </a:r>
            <a:r>
              <a:rPr lang="en-US" dirty="0"/>
              <a:t>(</a:t>
            </a:r>
            <a:r>
              <a:rPr lang="en-US" dirty="0" err="1"/>
              <a:t>Tonsing</a:t>
            </a:r>
            <a:r>
              <a:rPr lang="en-US" dirty="0"/>
              <a:t>, 2016, p22).</a:t>
            </a:r>
          </a:p>
          <a:p>
            <a:pPr marL="0" indent="0">
              <a:buNone/>
            </a:pPr>
            <a:endParaRPr lang="en-US" sz="3200" dirty="0"/>
          </a:p>
          <a:p>
            <a:endParaRPr lang="en-US" dirty="0"/>
          </a:p>
        </p:txBody>
      </p:sp>
      <p:sp>
        <p:nvSpPr>
          <p:cNvPr id="3" name="Content Placeholder 2">
            <a:extLst>
              <a:ext uri="{FF2B5EF4-FFF2-40B4-BE49-F238E27FC236}">
                <a16:creationId xmlns:a16="http://schemas.microsoft.com/office/drawing/2014/main" id="{E8415798-98F5-4E47-8BD2-021C348DC091}"/>
              </a:ext>
            </a:extLst>
          </p:cNvPr>
          <p:cNvSpPr>
            <a:spLocks noGrp="1"/>
          </p:cNvSpPr>
          <p:nvPr>
            <p:ph idx="10"/>
          </p:nvPr>
        </p:nvSpPr>
        <p:spPr/>
        <p:txBody>
          <a:bodyPr/>
          <a:lstStyle/>
          <a:p>
            <a:r>
              <a:rPr lang="en-US" sz="3600" dirty="0"/>
              <a:t>Barrier – cultural norms and values (continued)</a:t>
            </a:r>
          </a:p>
        </p:txBody>
      </p:sp>
      <p:pic>
        <p:nvPicPr>
          <p:cNvPr id="4" name="Picture 3">
            <a:extLst>
              <a:ext uri="{FF2B5EF4-FFF2-40B4-BE49-F238E27FC236}">
                <a16:creationId xmlns:a16="http://schemas.microsoft.com/office/drawing/2014/main" id="{B1D821FB-C5A7-B04A-9C7A-58E140F13D59}"/>
              </a:ext>
            </a:extLst>
          </p:cNvPr>
          <p:cNvPicPr>
            <a:picLocks noChangeAspect="1"/>
          </p:cNvPicPr>
          <p:nvPr/>
        </p:nvPicPr>
        <p:blipFill>
          <a:blip r:embed="rId3"/>
          <a:stretch>
            <a:fillRect/>
          </a:stretch>
        </p:blipFill>
        <p:spPr>
          <a:xfrm>
            <a:off x="0" y="1055870"/>
            <a:ext cx="12191999" cy="5765824"/>
          </a:xfrm>
          <a:prstGeom prst="rect">
            <a:avLst/>
          </a:prstGeom>
          <a:effectLst>
            <a:outerShdw dist="50800" dir="5400000" algn="ctr" rotWithShape="0">
              <a:srgbClr val="000000">
                <a:alpha val="92000"/>
              </a:srgbClr>
            </a:outerShdw>
          </a:effectLst>
        </p:spPr>
      </p:pic>
      <p:sp>
        <p:nvSpPr>
          <p:cNvPr id="5" name="Rectangle 4">
            <a:extLst>
              <a:ext uri="{FF2B5EF4-FFF2-40B4-BE49-F238E27FC236}">
                <a16:creationId xmlns:a16="http://schemas.microsoft.com/office/drawing/2014/main" id="{94D37B1B-D9E7-EF49-A1A7-920BD7C2999D}"/>
              </a:ext>
            </a:extLst>
          </p:cNvPr>
          <p:cNvSpPr/>
          <p:nvPr/>
        </p:nvSpPr>
        <p:spPr>
          <a:xfrm>
            <a:off x="255616" y="1112065"/>
            <a:ext cx="12140739" cy="4801314"/>
          </a:xfrm>
          <a:prstGeom prst="rect">
            <a:avLst/>
          </a:prstGeom>
        </p:spPr>
        <p:txBody>
          <a:bodyPr wrap="square">
            <a:spAutoFit/>
          </a:bodyPr>
          <a:lstStyle/>
          <a:p>
            <a:r>
              <a:rPr lang="en-US" sz="3200" dirty="0"/>
              <a:t>Family </a:t>
            </a:r>
            <a:r>
              <a:rPr lang="en-US" sz="3200" dirty="0" err="1"/>
              <a:t>honour</a:t>
            </a:r>
            <a:endParaRPr lang="en-US" sz="3200" dirty="0"/>
          </a:p>
          <a:p>
            <a:endParaRPr lang="en-US" sz="3200" i="1" dirty="0"/>
          </a:p>
          <a:p>
            <a:pPr marL="457200" indent="-457200">
              <a:buFont typeface="Arial" panose="020B0604020202020204" pitchFamily="34" charset="0"/>
              <a:buChar char="•"/>
            </a:pPr>
            <a:r>
              <a:rPr lang="en-US" sz="3200" i="1" dirty="0"/>
              <a:t>‘As the cultural Indian girl, I’m not allowed to leave him, because I  can change the man by changing my tactics. It will be a disgrace to the family. The children will have a black spot on their name, and     no one will marry them when they get older’ </a:t>
            </a:r>
            <a:r>
              <a:rPr lang="en-US" dirty="0"/>
              <a:t>(Sabri et al, 2018, p247).</a:t>
            </a:r>
          </a:p>
          <a:p>
            <a:endParaRPr lang="en-US" sz="3200" i="1" dirty="0"/>
          </a:p>
          <a:p>
            <a:pPr marL="457200" indent="-457200">
              <a:buFont typeface="Arial" panose="020B0604020202020204" pitchFamily="34" charset="0"/>
              <a:buChar char="•"/>
            </a:pPr>
            <a:r>
              <a:rPr lang="en-US" sz="3200" i="1" dirty="0"/>
              <a:t>‘My father said, “if you divorce, you are dead to me, do not come back home”’</a:t>
            </a:r>
            <a:r>
              <a:rPr lang="en-US" sz="3200" dirty="0"/>
              <a:t> </a:t>
            </a:r>
            <a:r>
              <a:rPr lang="en-US" dirty="0"/>
              <a:t>(</a:t>
            </a:r>
            <a:r>
              <a:rPr lang="en-US" dirty="0" err="1"/>
              <a:t>Tonsing</a:t>
            </a:r>
            <a:r>
              <a:rPr lang="en-US" dirty="0"/>
              <a:t> &amp; Barn, 2017, p633).</a:t>
            </a:r>
          </a:p>
          <a:p>
            <a:pPr lvl="1"/>
            <a:endParaRPr lang="en-US" dirty="0"/>
          </a:p>
        </p:txBody>
      </p:sp>
    </p:spTree>
    <p:extLst>
      <p:ext uri="{BB962C8B-B14F-4D97-AF65-F5344CB8AC3E}">
        <p14:creationId xmlns:p14="http://schemas.microsoft.com/office/powerpoint/2010/main" val="3863140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547503-BA29-3F4F-907F-19D34EF9ADDE}"/>
              </a:ext>
            </a:extLst>
          </p:cNvPr>
          <p:cNvSpPr>
            <a:spLocks noGrp="1"/>
          </p:cNvSpPr>
          <p:nvPr>
            <p:ph idx="1"/>
          </p:nvPr>
        </p:nvSpPr>
        <p:spPr/>
        <p:txBody>
          <a:bodyPr/>
          <a:lstStyle/>
          <a:p>
            <a:r>
              <a:rPr lang="en-US" dirty="0"/>
              <a:t>Prioritization of religion over women’s safety</a:t>
            </a:r>
          </a:p>
          <a:p>
            <a:pPr lvl="1"/>
            <a:r>
              <a:rPr lang="en-US" sz="2800" i="1" dirty="0"/>
              <a:t>“He told me that the women who is patient with her husband’s bad deeds will go to paradise…I said to them “I don’t want to go to paradise this much quick. If I stay with him I will die soon…”’ </a:t>
            </a:r>
            <a:r>
              <a:rPr lang="en-US" sz="2000" dirty="0"/>
              <a:t>(</a:t>
            </a:r>
            <a:r>
              <a:rPr lang="en-US" sz="2000" dirty="0" err="1"/>
              <a:t>Ghafournia</a:t>
            </a:r>
            <a:r>
              <a:rPr lang="en-US" sz="2000" dirty="0"/>
              <a:t>, 2017, p154).</a:t>
            </a:r>
          </a:p>
          <a:p>
            <a:pPr lvl="1"/>
            <a:r>
              <a:rPr lang="en-US" sz="2800" dirty="0"/>
              <a:t>In the words of one Latina victim, her catholic faith meant that her situation was </a:t>
            </a:r>
            <a:r>
              <a:rPr lang="en-US" sz="2800" i="1" dirty="0"/>
              <a:t>‘interpreted as an unchangeable circumstance designed by god as a challenge to be met with dignity in order to enter heaven after death’ </a:t>
            </a:r>
            <a:r>
              <a:rPr lang="en-US" sz="2000" dirty="0"/>
              <a:t>(</a:t>
            </a:r>
            <a:r>
              <a:rPr lang="en-US" sz="2000" dirty="0" err="1"/>
              <a:t>Vidales</a:t>
            </a:r>
            <a:r>
              <a:rPr lang="en-US" sz="2000" dirty="0"/>
              <a:t>, 2010, p537).</a:t>
            </a:r>
          </a:p>
          <a:p>
            <a:pPr lvl="1"/>
            <a:r>
              <a:rPr lang="en-US" sz="2800" dirty="0"/>
              <a:t>Family members used religion to pressurize women to remain loyal to their marriage vows – </a:t>
            </a:r>
            <a:r>
              <a:rPr lang="en-US" sz="2800" i="1" dirty="0"/>
              <a:t>‘My mother said to me that divorce is not Christian; God will not accept it. She asks why I insist on doing this. I explained to her how he treats me, but she does not believe it…’</a:t>
            </a:r>
            <a:r>
              <a:rPr lang="en-US" sz="2800" dirty="0"/>
              <a:t> </a:t>
            </a:r>
            <a:r>
              <a:rPr lang="en-US" sz="2000" dirty="0"/>
              <a:t>(Ting &amp; </a:t>
            </a:r>
            <a:r>
              <a:rPr lang="en-US" sz="2000" dirty="0" err="1"/>
              <a:t>Panchandeswaran</a:t>
            </a:r>
            <a:r>
              <a:rPr lang="en-US" sz="2000" dirty="0"/>
              <a:t>, 2009, p824).</a:t>
            </a:r>
          </a:p>
          <a:p>
            <a:endParaRPr lang="en-US" dirty="0"/>
          </a:p>
        </p:txBody>
      </p:sp>
      <p:sp>
        <p:nvSpPr>
          <p:cNvPr id="3" name="Content Placeholder 2">
            <a:extLst>
              <a:ext uri="{FF2B5EF4-FFF2-40B4-BE49-F238E27FC236}">
                <a16:creationId xmlns:a16="http://schemas.microsoft.com/office/drawing/2014/main" id="{1D620471-0768-6F4D-B644-3704F4C6CCB6}"/>
              </a:ext>
            </a:extLst>
          </p:cNvPr>
          <p:cNvSpPr>
            <a:spLocks noGrp="1"/>
          </p:cNvSpPr>
          <p:nvPr>
            <p:ph idx="10"/>
          </p:nvPr>
        </p:nvSpPr>
        <p:spPr/>
        <p:txBody>
          <a:bodyPr/>
          <a:lstStyle/>
          <a:p>
            <a:r>
              <a:rPr lang="en-US" dirty="0"/>
              <a:t>Barrier - religion</a:t>
            </a:r>
          </a:p>
        </p:txBody>
      </p:sp>
      <p:sp>
        <p:nvSpPr>
          <p:cNvPr id="5" name="Rectangle 2">
            <a:extLst>
              <a:ext uri="{FF2B5EF4-FFF2-40B4-BE49-F238E27FC236}">
                <a16:creationId xmlns:a16="http://schemas.microsoft.com/office/drawing/2014/main" id="{4DA71044-0625-7D4B-8D71-FB24E4B56BD3}"/>
              </a:ext>
            </a:extLst>
          </p:cNvPr>
          <p:cNvSpPr>
            <a:spLocks noChangeArrowheads="1"/>
          </p:cNvSpPr>
          <p:nvPr/>
        </p:nvSpPr>
        <p:spPr bwMode="auto">
          <a:xfrm>
            <a:off x="152400" y="242500"/>
            <a:ext cx="7360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830A6904-1FF6-9745-AF99-A3745306959E}"/>
              </a:ext>
            </a:extLst>
          </p:cNvPr>
          <p:cNvPicPr>
            <a:picLocks noChangeAspect="1"/>
          </p:cNvPicPr>
          <p:nvPr/>
        </p:nvPicPr>
        <p:blipFill>
          <a:blip r:embed="rId3"/>
          <a:stretch>
            <a:fillRect/>
          </a:stretch>
        </p:blipFill>
        <p:spPr>
          <a:xfrm>
            <a:off x="1" y="1165063"/>
            <a:ext cx="12191999" cy="5765824"/>
          </a:xfrm>
          <a:prstGeom prst="rect">
            <a:avLst/>
          </a:prstGeom>
          <a:effectLst>
            <a:outerShdw dist="50800" dir="5400000" algn="ctr" rotWithShape="0">
              <a:srgbClr val="000000">
                <a:alpha val="92000"/>
              </a:srgbClr>
            </a:outerShdw>
          </a:effectLst>
        </p:spPr>
      </p:pic>
      <p:sp>
        <p:nvSpPr>
          <p:cNvPr id="4" name="Rectangle 3">
            <a:extLst>
              <a:ext uri="{FF2B5EF4-FFF2-40B4-BE49-F238E27FC236}">
                <a16:creationId xmlns:a16="http://schemas.microsoft.com/office/drawing/2014/main" id="{B78D25DF-841D-CA48-9254-4C285E672F6B}"/>
              </a:ext>
            </a:extLst>
          </p:cNvPr>
          <p:cNvSpPr/>
          <p:nvPr/>
        </p:nvSpPr>
        <p:spPr>
          <a:xfrm>
            <a:off x="1" y="1272209"/>
            <a:ext cx="12192000" cy="4247317"/>
          </a:xfrm>
          <a:prstGeom prst="rect">
            <a:avLst/>
          </a:prstGeom>
        </p:spPr>
        <p:txBody>
          <a:bodyPr wrap="square">
            <a:spAutoFit/>
          </a:bodyPr>
          <a:lstStyle/>
          <a:p>
            <a:r>
              <a:rPr lang="en-US" sz="3200" dirty="0"/>
              <a:t>Prioritization of religion over women’s safety</a:t>
            </a:r>
          </a:p>
          <a:p>
            <a:pPr lvl="1"/>
            <a:endParaRPr lang="en-US" sz="2400" i="1" dirty="0"/>
          </a:p>
          <a:p>
            <a:pPr marL="914400" lvl="1" indent="-457200">
              <a:buFont typeface="Arial" panose="020B0604020202020204" pitchFamily="34" charset="0"/>
              <a:buChar char="•"/>
            </a:pPr>
            <a:r>
              <a:rPr lang="en-US" sz="2800" i="1" dirty="0"/>
              <a:t>“He told me that the women who is patient with her husband’s bad deeds will go to paradise…I said to them “I don’t want to go to paradise this much quick. If I stay with him I will die soon…”’ </a:t>
            </a:r>
            <a:r>
              <a:rPr lang="en-US" dirty="0"/>
              <a:t>(</a:t>
            </a:r>
            <a:r>
              <a:rPr lang="en-US" dirty="0" err="1"/>
              <a:t>Ghafournia</a:t>
            </a:r>
            <a:r>
              <a:rPr lang="en-US" dirty="0"/>
              <a:t>, 2017, p154).</a:t>
            </a:r>
          </a:p>
          <a:p>
            <a:pPr lvl="1"/>
            <a:endParaRPr lang="en-US" dirty="0"/>
          </a:p>
          <a:p>
            <a:pPr marL="914400" lvl="1" indent="-457200">
              <a:buFont typeface="Arial" panose="020B0604020202020204" pitchFamily="34" charset="0"/>
              <a:buChar char="•"/>
            </a:pPr>
            <a:r>
              <a:rPr lang="en-US" sz="2800" dirty="0"/>
              <a:t>Family members used religion to pressurize women to remain loyal to their marriage vows – </a:t>
            </a:r>
            <a:r>
              <a:rPr lang="en-US" sz="2800" i="1" dirty="0"/>
              <a:t>‘My mother said to me that divorce is not Christian; God will not accept it. She asks why I insist on doing this. I explained to her how he treats me, but she does not believe it…’</a:t>
            </a:r>
            <a:r>
              <a:rPr lang="en-US" sz="2800" dirty="0"/>
              <a:t> </a:t>
            </a:r>
            <a:r>
              <a:rPr lang="en-US" dirty="0"/>
              <a:t>(Ting &amp; </a:t>
            </a:r>
            <a:r>
              <a:rPr lang="en-US" dirty="0" err="1"/>
              <a:t>Panchandeswaran</a:t>
            </a:r>
            <a:r>
              <a:rPr lang="en-US" dirty="0"/>
              <a:t>, 2009, p824).</a:t>
            </a:r>
          </a:p>
        </p:txBody>
      </p:sp>
    </p:spTree>
    <p:extLst>
      <p:ext uri="{BB962C8B-B14F-4D97-AF65-F5344CB8AC3E}">
        <p14:creationId xmlns:p14="http://schemas.microsoft.com/office/powerpoint/2010/main" val="226892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28B140-0E91-DD42-9481-57F4E2CFED9E}"/>
              </a:ext>
            </a:extLst>
          </p:cNvPr>
          <p:cNvSpPr>
            <a:spLocks noGrp="1"/>
          </p:cNvSpPr>
          <p:nvPr>
            <p:ph idx="1"/>
          </p:nvPr>
        </p:nvSpPr>
        <p:spPr>
          <a:xfrm>
            <a:off x="281247" y="931026"/>
            <a:ext cx="11680767" cy="5519650"/>
          </a:xfrm>
        </p:spPr>
        <p:txBody>
          <a:bodyPr/>
          <a:lstStyle/>
          <a:p>
            <a:pPr marL="0" indent="0">
              <a:buNone/>
            </a:pPr>
            <a:endParaRPr lang="en-US" dirty="0"/>
          </a:p>
          <a:p>
            <a:pPr lvl="1"/>
            <a:r>
              <a:rPr lang="en-US" sz="3600" dirty="0"/>
              <a:t>African American women were reluctant to confide in friends and family</a:t>
            </a:r>
          </a:p>
          <a:p>
            <a:pPr lvl="2"/>
            <a:r>
              <a:rPr lang="en-US" sz="3600" i="1" dirty="0"/>
              <a:t>‘</a:t>
            </a:r>
            <a:r>
              <a:rPr lang="en-US" sz="2800" i="1" dirty="0"/>
              <a:t>They are…aware of the impact that racism has on their friends and family members and do not wish to subject them to further oppression by other actors, such as police’ </a:t>
            </a:r>
            <a:r>
              <a:rPr lang="en-US" dirty="0"/>
              <a:t>(</a:t>
            </a:r>
            <a:r>
              <a:rPr lang="en-US" dirty="0" err="1"/>
              <a:t>Monterrosa</a:t>
            </a:r>
            <a:r>
              <a:rPr lang="en-US" dirty="0"/>
              <a:t>, 2019, p16).</a:t>
            </a:r>
          </a:p>
          <a:p>
            <a:pPr lvl="1"/>
            <a:r>
              <a:rPr lang="en-US" sz="3600" dirty="0"/>
              <a:t>Influence of stereotypes </a:t>
            </a:r>
          </a:p>
          <a:p>
            <a:pPr lvl="1"/>
            <a:r>
              <a:rPr lang="en-US" sz="3600" dirty="0"/>
              <a:t>African American women were more isolated from formal support in the form of state services than their majority ethnic counterparts who were white Americans </a:t>
            </a:r>
            <a:r>
              <a:rPr lang="en-US" sz="2000" dirty="0"/>
              <a:t>(Few, 2005). </a:t>
            </a:r>
          </a:p>
          <a:p>
            <a:pPr lvl="1"/>
            <a:endParaRPr lang="en-US" sz="3600" dirty="0"/>
          </a:p>
          <a:p>
            <a:pPr marL="457200" lvl="1" indent="0">
              <a:buNone/>
            </a:pPr>
            <a:r>
              <a:rPr lang="en-US" sz="3600" dirty="0"/>
              <a:t> </a:t>
            </a:r>
          </a:p>
          <a:p>
            <a:endParaRPr lang="en-US" dirty="0"/>
          </a:p>
        </p:txBody>
      </p:sp>
      <p:sp>
        <p:nvSpPr>
          <p:cNvPr id="3" name="Content Placeholder 2">
            <a:extLst>
              <a:ext uri="{FF2B5EF4-FFF2-40B4-BE49-F238E27FC236}">
                <a16:creationId xmlns:a16="http://schemas.microsoft.com/office/drawing/2014/main" id="{FCE71C7B-C594-D646-BED1-809FCFCDE46E}"/>
              </a:ext>
            </a:extLst>
          </p:cNvPr>
          <p:cNvSpPr>
            <a:spLocks noGrp="1"/>
          </p:cNvSpPr>
          <p:nvPr>
            <p:ph idx="10"/>
          </p:nvPr>
        </p:nvSpPr>
        <p:spPr/>
        <p:txBody>
          <a:bodyPr/>
          <a:lstStyle/>
          <a:p>
            <a:r>
              <a:rPr lang="en-US" sz="4000" dirty="0"/>
              <a:t>Barrier – racism/discrimination</a:t>
            </a:r>
          </a:p>
        </p:txBody>
      </p:sp>
      <p:pic>
        <p:nvPicPr>
          <p:cNvPr id="4" name="Picture 3">
            <a:extLst>
              <a:ext uri="{FF2B5EF4-FFF2-40B4-BE49-F238E27FC236}">
                <a16:creationId xmlns:a16="http://schemas.microsoft.com/office/drawing/2014/main" id="{8D4840ED-9278-2B46-8B4C-070E4A29FA13}"/>
              </a:ext>
            </a:extLst>
          </p:cNvPr>
          <p:cNvPicPr>
            <a:picLocks noChangeAspect="1"/>
          </p:cNvPicPr>
          <p:nvPr/>
        </p:nvPicPr>
        <p:blipFill>
          <a:blip r:embed="rId3"/>
          <a:stretch>
            <a:fillRect/>
          </a:stretch>
        </p:blipFill>
        <p:spPr>
          <a:xfrm>
            <a:off x="25630" y="1092176"/>
            <a:ext cx="12191999" cy="5765824"/>
          </a:xfrm>
          <a:prstGeom prst="rect">
            <a:avLst/>
          </a:prstGeom>
          <a:effectLst>
            <a:outerShdw dist="50800" dir="5400000" algn="ctr" rotWithShape="0">
              <a:srgbClr val="000000">
                <a:alpha val="92000"/>
              </a:srgbClr>
            </a:outerShdw>
          </a:effectLst>
        </p:spPr>
      </p:pic>
      <p:sp>
        <p:nvSpPr>
          <p:cNvPr id="5" name="Rectangle 4">
            <a:extLst>
              <a:ext uri="{FF2B5EF4-FFF2-40B4-BE49-F238E27FC236}">
                <a16:creationId xmlns:a16="http://schemas.microsoft.com/office/drawing/2014/main" id="{8FCDCB32-F193-D943-99F7-AAE9C40DF6FF}"/>
              </a:ext>
            </a:extLst>
          </p:cNvPr>
          <p:cNvSpPr/>
          <p:nvPr/>
        </p:nvSpPr>
        <p:spPr>
          <a:xfrm>
            <a:off x="255616" y="1274805"/>
            <a:ext cx="11706397" cy="5447645"/>
          </a:xfrm>
          <a:prstGeom prst="rect">
            <a:avLst/>
          </a:prstGeom>
        </p:spPr>
        <p:txBody>
          <a:bodyPr wrap="square">
            <a:spAutoFit/>
          </a:bodyPr>
          <a:lstStyle/>
          <a:p>
            <a:pPr marL="914400" lvl="1" indent="-457200">
              <a:buFont typeface="Arial" panose="020B0604020202020204" pitchFamily="34" charset="0"/>
              <a:buChar char="•"/>
            </a:pPr>
            <a:r>
              <a:rPr lang="en-US" sz="3200" dirty="0"/>
              <a:t>Influence of stereotypes </a:t>
            </a:r>
          </a:p>
          <a:p>
            <a:pPr lvl="1"/>
            <a:endParaRPr lang="en-US" sz="3200" dirty="0"/>
          </a:p>
          <a:p>
            <a:pPr marL="914400" lvl="1" indent="-457200">
              <a:buFont typeface="Arial" panose="020B0604020202020204" pitchFamily="34" charset="0"/>
              <a:buChar char="•"/>
            </a:pPr>
            <a:r>
              <a:rPr lang="en-US" sz="3200" dirty="0"/>
              <a:t>African American women were reluctant to confide in friends and family</a:t>
            </a:r>
          </a:p>
          <a:p>
            <a:pPr lvl="3"/>
            <a:r>
              <a:rPr lang="en-US" sz="3600" i="1" dirty="0"/>
              <a:t>‘</a:t>
            </a:r>
            <a:r>
              <a:rPr lang="en-US" sz="2800" i="1" dirty="0"/>
              <a:t>They are…aware of the impact that racism has on their friends and family members and do not wish to subject them to further oppression by other actors, such as police’ </a:t>
            </a:r>
            <a:r>
              <a:rPr lang="en-US" dirty="0"/>
              <a:t>(</a:t>
            </a:r>
            <a:r>
              <a:rPr lang="en-US" dirty="0" err="1"/>
              <a:t>Monterrosa</a:t>
            </a:r>
            <a:r>
              <a:rPr lang="en-US" dirty="0"/>
              <a:t>, 2019, p16).</a:t>
            </a:r>
          </a:p>
          <a:p>
            <a:pPr lvl="1"/>
            <a:endParaRPr lang="en-US" sz="3200" dirty="0"/>
          </a:p>
          <a:p>
            <a:pPr marL="914400" lvl="1" indent="-457200">
              <a:buFont typeface="Arial" panose="020B0604020202020204" pitchFamily="34" charset="0"/>
              <a:buChar char="•"/>
            </a:pPr>
            <a:r>
              <a:rPr lang="en-US" sz="3200" dirty="0"/>
              <a:t>African American women were more isolated from formal support in the form of state services than their majority ethnic counterparts who were white Americans </a:t>
            </a:r>
            <a:r>
              <a:rPr lang="en-US" sz="2000" dirty="0"/>
              <a:t>(Few, 2005). </a:t>
            </a:r>
          </a:p>
        </p:txBody>
      </p:sp>
    </p:spTree>
    <p:extLst>
      <p:ext uri="{BB962C8B-B14F-4D97-AF65-F5344CB8AC3E}">
        <p14:creationId xmlns:p14="http://schemas.microsoft.com/office/powerpoint/2010/main" val="3052441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0B31E16-9F3E-0F44-BA1C-8F600DF577DF}"/>
              </a:ext>
            </a:extLst>
          </p:cNvPr>
          <p:cNvGraphicFramePr>
            <a:graphicFrameLocks noGrp="1"/>
          </p:cNvGraphicFramePr>
          <p:nvPr>
            <p:ph idx="1"/>
            <p:extLst>
              <p:ext uri="{D42A27DB-BD31-4B8C-83A1-F6EECF244321}">
                <p14:modId xmlns:p14="http://schemas.microsoft.com/office/powerpoint/2010/main" val="983057239"/>
              </p:ext>
            </p:extLst>
          </p:nvPr>
        </p:nvGraphicFramePr>
        <p:xfrm>
          <a:off x="281247" y="1368424"/>
          <a:ext cx="11680767" cy="5082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a:extLst>
              <a:ext uri="{FF2B5EF4-FFF2-40B4-BE49-F238E27FC236}">
                <a16:creationId xmlns:a16="http://schemas.microsoft.com/office/drawing/2014/main" id="{65179B28-95E1-B44A-A605-64D338D5A82B}"/>
              </a:ext>
            </a:extLst>
          </p:cNvPr>
          <p:cNvSpPr>
            <a:spLocks noGrp="1"/>
          </p:cNvSpPr>
          <p:nvPr>
            <p:ph idx="10"/>
          </p:nvPr>
        </p:nvSpPr>
        <p:spPr/>
        <p:txBody>
          <a:bodyPr/>
          <a:lstStyle/>
          <a:p>
            <a:r>
              <a:rPr lang="en-US" dirty="0"/>
              <a:t>Barrier – immigration issues </a:t>
            </a:r>
          </a:p>
        </p:txBody>
      </p:sp>
    </p:spTree>
    <p:extLst>
      <p:ext uri="{BB962C8B-B14F-4D97-AF65-F5344CB8AC3E}">
        <p14:creationId xmlns:p14="http://schemas.microsoft.com/office/powerpoint/2010/main" val="4000379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3CD02F-C15E-1D4E-8944-0642C6DD4D8B}"/>
              </a:ext>
            </a:extLst>
          </p:cNvPr>
          <p:cNvSpPr>
            <a:spLocks noGrp="1"/>
          </p:cNvSpPr>
          <p:nvPr>
            <p:ph idx="1"/>
          </p:nvPr>
        </p:nvSpPr>
        <p:spPr>
          <a:xfrm>
            <a:off x="152400" y="1205345"/>
            <a:ext cx="11680767" cy="5222470"/>
          </a:xfrm>
        </p:spPr>
        <p:txBody>
          <a:bodyPr/>
          <a:lstStyle/>
          <a:p>
            <a:r>
              <a:rPr lang="en-GB" altLang="en-US" dirty="0">
                <a:ea typeface="Calibri" panose="020F0502020204030204" pitchFamily="34" charset="0"/>
              </a:rPr>
              <a:t>Language barriers</a:t>
            </a:r>
          </a:p>
          <a:p>
            <a:pPr lvl="1"/>
            <a:r>
              <a:rPr lang="en-GB" dirty="0"/>
              <a:t>‘</a:t>
            </a:r>
            <a:r>
              <a:rPr lang="en-GB" i="1" dirty="0"/>
              <a:t>Her husband returned from work one night and attacked her. Fearing for her life, Ada reached for an object and scraped him with it in self-defence. When the police arrived, her abuser explained to them in English what had happened, and the police had no communication with Ada because of language barriers. The police arrested Ada and gave her abusive husband their girls’ </a:t>
            </a:r>
            <a:r>
              <a:rPr lang="en-GB" sz="2000" dirty="0"/>
              <a:t>(Parson et al, 2016, p30).</a:t>
            </a:r>
            <a:endParaRPr lang="en-GB" altLang="en-US" sz="2000" dirty="0">
              <a:ea typeface="Calibri" panose="020F0502020204030204" pitchFamily="34" charset="0"/>
            </a:endParaRPr>
          </a:p>
          <a:p>
            <a:r>
              <a:rPr lang="en-GB" altLang="en-US" dirty="0">
                <a:ea typeface="Calibri" panose="020F0502020204030204" pitchFamily="34" charset="0"/>
              </a:rPr>
              <a:t>Unfamiliarity with legal rights and services </a:t>
            </a:r>
          </a:p>
          <a:p>
            <a:pPr lvl="1"/>
            <a:r>
              <a:rPr lang="en-US" altLang="en-US" i="1" dirty="0">
                <a:solidFill>
                  <a:srgbClr val="000000"/>
                </a:solidFill>
                <a:ea typeface="Calibri" panose="020F0502020204030204" pitchFamily="34" charset="0"/>
                <a:cs typeface="Times New Roman" panose="02020603050405020304" pitchFamily="18" charset="0"/>
              </a:rPr>
              <a:t>‘…husbands won’t bring them here if they know their rights’ </a:t>
            </a:r>
            <a:r>
              <a:rPr lang="en-US" altLang="en-US" sz="2000" dirty="0">
                <a:solidFill>
                  <a:srgbClr val="000000"/>
                </a:solidFill>
                <a:ea typeface="Calibri" panose="020F0502020204030204" pitchFamily="34" charset="0"/>
                <a:cs typeface="Times New Roman" panose="02020603050405020304" pitchFamily="18" charset="0"/>
              </a:rPr>
              <a:t>(</a:t>
            </a:r>
            <a:r>
              <a:rPr lang="en-US" altLang="en-US" sz="2000" dirty="0" err="1">
                <a:solidFill>
                  <a:srgbClr val="000000"/>
                </a:solidFill>
                <a:ea typeface="Calibri" panose="020F0502020204030204" pitchFamily="34" charset="0"/>
                <a:cs typeface="Times New Roman" panose="02020603050405020304" pitchFamily="18" charset="0"/>
              </a:rPr>
              <a:t>Voolma</a:t>
            </a:r>
            <a:r>
              <a:rPr lang="en-US" altLang="en-US" sz="2000" dirty="0">
                <a:solidFill>
                  <a:srgbClr val="000000"/>
                </a:solidFill>
                <a:ea typeface="Calibri" panose="020F0502020204030204" pitchFamily="34" charset="0"/>
                <a:cs typeface="Times New Roman" panose="02020603050405020304" pitchFamily="18" charset="0"/>
              </a:rPr>
              <a:t>, 2018, p1844).</a:t>
            </a:r>
            <a:endParaRPr lang="en-GB" altLang="en-US" dirty="0">
              <a:ea typeface="Calibri" panose="020F0502020204030204" pitchFamily="34" charset="0"/>
            </a:endParaRPr>
          </a:p>
          <a:p>
            <a:pPr lvl="1"/>
            <a:r>
              <a:rPr lang="en-GB" dirty="0"/>
              <a:t>An Iranian immigrant to Sweden articulated this powerfully: </a:t>
            </a:r>
            <a:r>
              <a:rPr lang="en-GB" i="1" dirty="0"/>
              <a:t>‘I didn’t know what are my rights…migrants don’t have any information…it is a new form of slavery…you have not language, you have not contacts’ </a:t>
            </a:r>
            <a:r>
              <a:rPr lang="en-GB" sz="2000" dirty="0"/>
              <a:t>(</a:t>
            </a:r>
            <a:r>
              <a:rPr lang="en-GB" sz="2000" dirty="0" err="1"/>
              <a:t>Voolma</a:t>
            </a:r>
            <a:r>
              <a:rPr lang="en-GB" sz="2000" dirty="0"/>
              <a:t>, 2018, p1843).</a:t>
            </a:r>
          </a:p>
          <a:p>
            <a:pPr marL="457200" lvl="1" indent="0">
              <a:buNone/>
            </a:pPr>
            <a:endParaRPr lang="en-GB" sz="2000" dirty="0"/>
          </a:p>
          <a:p>
            <a:pPr lvl="1"/>
            <a:endParaRPr lang="en-GB" sz="2000" dirty="0"/>
          </a:p>
          <a:p>
            <a:pPr lvl="1"/>
            <a:endParaRPr lang="en-GB" sz="2000" dirty="0"/>
          </a:p>
          <a:p>
            <a:pPr marL="0" lvl="0" indent="0" eaLnBrk="0" fontAlgn="base" hangingPunct="0">
              <a:lnSpc>
                <a:spcPct val="100000"/>
              </a:lnSpc>
              <a:spcBef>
                <a:spcPct val="0"/>
              </a:spcBef>
              <a:spcAft>
                <a:spcPct val="0"/>
              </a:spcAft>
              <a:buNone/>
            </a:pPr>
            <a:endParaRPr lang="en-GB" altLang="en-US" dirty="0">
              <a:ea typeface="Calibri" panose="020F0502020204030204" pitchFamily="34" charset="0"/>
            </a:endParaRPr>
          </a:p>
          <a:p>
            <a:endParaRPr lang="en-US" dirty="0"/>
          </a:p>
        </p:txBody>
      </p:sp>
      <p:sp>
        <p:nvSpPr>
          <p:cNvPr id="3" name="Content Placeholder 2">
            <a:extLst>
              <a:ext uri="{FF2B5EF4-FFF2-40B4-BE49-F238E27FC236}">
                <a16:creationId xmlns:a16="http://schemas.microsoft.com/office/drawing/2014/main" id="{256EE2DD-49CE-4645-A590-F540FA03F55E}"/>
              </a:ext>
            </a:extLst>
          </p:cNvPr>
          <p:cNvSpPr>
            <a:spLocks noGrp="1"/>
          </p:cNvSpPr>
          <p:nvPr>
            <p:ph idx="10"/>
          </p:nvPr>
        </p:nvSpPr>
        <p:spPr>
          <a:xfrm>
            <a:off x="281247" y="316230"/>
            <a:ext cx="9495213" cy="748145"/>
          </a:xfrm>
        </p:spPr>
        <p:txBody>
          <a:bodyPr/>
          <a:lstStyle/>
          <a:p>
            <a:r>
              <a:rPr lang="en-US" sz="4400" dirty="0"/>
              <a:t>Barrier – immigration issues (continued)</a:t>
            </a:r>
          </a:p>
        </p:txBody>
      </p:sp>
      <p:sp>
        <p:nvSpPr>
          <p:cNvPr id="5" name="Rectangle 2">
            <a:extLst>
              <a:ext uri="{FF2B5EF4-FFF2-40B4-BE49-F238E27FC236}">
                <a16:creationId xmlns:a16="http://schemas.microsoft.com/office/drawing/2014/main" id="{C3A9D21F-A7B0-7946-A661-6A43365BC59A}"/>
              </a:ext>
            </a:extLst>
          </p:cNvPr>
          <p:cNvSpPr>
            <a:spLocks noChangeArrowheads="1"/>
          </p:cNvSpPr>
          <p:nvPr/>
        </p:nvSpPr>
        <p:spPr bwMode="auto">
          <a:xfrm>
            <a:off x="152400" y="242500"/>
            <a:ext cx="5918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rPr>
              <a:t>to stay</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920B5F8D-8284-BD49-9738-4F2602BA7F30}"/>
              </a:ext>
            </a:extLst>
          </p:cNvPr>
          <p:cNvSpPr>
            <a:spLocks noChangeArrowheads="1"/>
          </p:cNvSpPr>
          <p:nvPr/>
        </p:nvSpPr>
        <p:spPr bwMode="auto">
          <a:xfrm>
            <a:off x="457200" y="547300"/>
            <a:ext cx="25840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rPr>
              <a:t>)</a:t>
            </a:r>
            <a:r>
              <a:rPr kumimoji="0" lang="en-GB" altLang="en-US" sz="800" b="0" i="0" u="none" strike="noStrike" cap="none" normalizeH="0" baseline="0" dirty="0">
                <a:ln>
                  <a:noFill/>
                </a:ln>
                <a:solidFill>
                  <a:schemeClr val="tx1"/>
                </a:solidFill>
                <a:effectLst/>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052F7E86-4726-914E-86D2-ECDD0966CBD8}"/>
              </a:ext>
            </a:extLst>
          </p:cNvPr>
          <p:cNvPicPr>
            <a:picLocks noChangeAspect="1"/>
          </p:cNvPicPr>
          <p:nvPr/>
        </p:nvPicPr>
        <p:blipFill>
          <a:blip r:embed="rId3"/>
          <a:stretch>
            <a:fillRect/>
          </a:stretch>
        </p:blipFill>
        <p:spPr>
          <a:xfrm>
            <a:off x="0" y="1092176"/>
            <a:ext cx="12191999" cy="5714234"/>
          </a:xfrm>
          <a:prstGeom prst="rect">
            <a:avLst/>
          </a:prstGeom>
          <a:effectLst>
            <a:outerShdw dist="50800" dir="5400000" algn="ctr" rotWithShape="0">
              <a:srgbClr val="000000">
                <a:alpha val="92000"/>
              </a:srgbClr>
            </a:outerShdw>
          </a:effectLst>
        </p:spPr>
      </p:pic>
      <p:sp>
        <p:nvSpPr>
          <p:cNvPr id="8" name="Rectangle 7">
            <a:extLst>
              <a:ext uri="{FF2B5EF4-FFF2-40B4-BE49-F238E27FC236}">
                <a16:creationId xmlns:a16="http://schemas.microsoft.com/office/drawing/2014/main" id="{A2E3138A-2B80-5A4E-8211-3DFB5B675CC0}"/>
              </a:ext>
            </a:extLst>
          </p:cNvPr>
          <p:cNvSpPr/>
          <p:nvPr/>
        </p:nvSpPr>
        <p:spPr>
          <a:xfrm>
            <a:off x="281246" y="1396975"/>
            <a:ext cx="11618181" cy="5109091"/>
          </a:xfrm>
          <a:prstGeom prst="rect">
            <a:avLst/>
          </a:prstGeom>
        </p:spPr>
        <p:txBody>
          <a:bodyPr wrap="square">
            <a:spAutoFit/>
          </a:bodyPr>
          <a:lstStyle/>
          <a:p>
            <a:r>
              <a:rPr lang="en-US" altLang="en-US" sz="3200" dirty="0"/>
              <a:t>Fears of deportation and removal of children </a:t>
            </a:r>
          </a:p>
          <a:p>
            <a:endParaRPr lang="en-US" altLang="en-US" sz="2800" dirty="0"/>
          </a:p>
          <a:p>
            <a:pPr marL="914400" lvl="1" indent="-457200">
              <a:buFont typeface="Arial" panose="020B0604020202020204" pitchFamily="34" charset="0"/>
              <a:buChar char="•"/>
            </a:pPr>
            <a:r>
              <a:rPr lang="en-US" altLang="en-US" sz="2800" dirty="0">
                <a:solidFill>
                  <a:srgbClr val="000000"/>
                </a:solidFill>
                <a:ea typeface="Calibri" panose="020F0502020204030204" pitchFamily="34" charset="0"/>
                <a:cs typeface="Times New Roman" panose="02020603050405020304" pitchFamily="18" charset="0"/>
              </a:rPr>
              <a:t>A Latina immigrant victim whose son was a citizen, noted her husband’s threat: </a:t>
            </a:r>
            <a:r>
              <a:rPr lang="en-GB" altLang="en-US" sz="2800" dirty="0">
                <a:ea typeface="Calibri" panose="020F0502020204030204" pitchFamily="34" charset="0"/>
              </a:rPr>
              <a:t>‘</a:t>
            </a:r>
            <a:r>
              <a:rPr lang="en-GB" altLang="en-US" sz="2800" i="1" dirty="0">
                <a:ea typeface="Calibri" panose="020F0502020204030204" pitchFamily="34" charset="0"/>
              </a:rPr>
              <a:t>Every time I wanted to leave, he would tell me “If you say something I will go to immigration and accuse you. If you talk with the police, I will tell them that you are illegal and you won’t ever see the boy again”’ </a:t>
            </a:r>
            <a:r>
              <a:rPr lang="en-GB" altLang="en-US" sz="2800" dirty="0">
                <a:ea typeface="Calibri" panose="020F0502020204030204" pitchFamily="34" charset="0"/>
              </a:rPr>
              <a:t>(Silva-Martinez, 2016, p537).</a:t>
            </a:r>
          </a:p>
          <a:p>
            <a:pPr lvl="1"/>
            <a:endParaRPr lang="en-US" altLang="en-US" sz="2800" dirty="0"/>
          </a:p>
          <a:p>
            <a:pPr marL="914400" lvl="1" indent="-457200">
              <a:buFont typeface="Arial" panose="020B0604020202020204" pitchFamily="34" charset="0"/>
              <a:buChar char="•"/>
            </a:pPr>
            <a:r>
              <a:rPr lang="en-GB" altLang="en-US" sz="2800" i="1" dirty="0">
                <a:solidFill>
                  <a:srgbClr val="000000"/>
                </a:solidFill>
                <a:ea typeface="Calibri" panose="020F0502020204030204" pitchFamily="34" charset="0"/>
              </a:rPr>
              <a:t>‘</a:t>
            </a:r>
            <a:r>
              <a:rPr lang="en-GB" sz="2800" i="1" dirty="0"/>
              <a:t>My visa expired but (they) were not ready to apply for indefinite leave for me. His mother always used to say, “Deport her!”’ </a:t>
            </a:r>
            <a:r>
              <a:rPr lang="en-GB" sz="2800" dirty="0"/>
              <a:t>(South Asian in UK) </a:t>
            </a:r>
            <a:r>
              <a:rPr lang="en-GB" dirty="0"/>
              <a:t>(</a:t>
            </a:r>
            <a:r>
              <a:rPr lang="en-GB" dirty="0" err="1"/>
              <a:t>Anitha</a:t>
            </a:r>
            <a:r>
              <a:rPr lang="en-GB" dirty="0"/>
              <a:t>, 2008, p194).  </a:t>
            </a:r>
          </a:p>
          <a:p>
            <a:pPr lvl="1"/>
            <a:endParaRPr lang="en-US" sz="2400" dirty="0"/>
          </a:p>
        </p:txBody>
      </p:sp>
    </p:spTree>
    <p:extLst>
      <p:ext uri="{BB962C8B-B14F-4D97-AF65-F5344CB8AC3E}">
        <p14:creationId xmlns:p14="http://schemas.microsoft.com/office/powerpoint/2010/main" val="3078744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9090</TotalTime>
  <Words>2158</Words>
  <Application>Microsoft Office PowerPoint</Application>
  <PresentationFormat>Widescreen</PresentationFormat>
  <Paragraphs>142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Travis</dc:creator>
  <cp:lastModifiedBy>Nick Travis</cp:lastModifiedBy>
  <cp:revision>139</cp:revision>
  <cp:lastPrinted>2021-02-27T16:31:17Z</cp:lastPrinted>
  <dcterms:created xsi:type="dcterms:W3CDTF">2020-03-16T11:52:10Z</dcterms:created>
  <dcterms:modified xsi:type="dcterms:W3CDTF">2021-04-06T12:47:11Z</dcterms:modified>
</cp:coreProperties>
</file>