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7" r:id="rId2"/>
    <p:sldId id="461" r:id="rId3"/>
    <p:sldId id="437" r:id="rId4"/>
    <p:sldId id="388" r:id="rId5"/>
    <p:sldId id="395" r:id="rId6"/>
    <p:sldId id="438" r:id="rId7"/>
    <p:sldId id="333" r:id="rId8"/>
    <p:sldId id="319" r:id="rId9"/>
    <p:sldId id="448" r:id="rId10"/>
    <p:sldId id="462" r:id="rId11"/>
    <p:sldId id="324" r:id="rId12"/>
    <p:sldId id="467" r:id="rId13"/>
    <p:sldId id="410" r:id="rId14"/>
    <p:sldId id="270" r:id="rId15"/>
    <p:sldId id="464" r:id="rId16"/>
    <p:sldId id="413" r:id="rId17"/>
    <p:sldId id="276" r:id="rId18"/>
    <p:sldId id="277" r:id="rId19"/>
    <p:sldId id="278" r:id="rId20"/>
    <p:sldId id="281" r:id="rId21"/>
    <p:sldId id="414" r:id="rId22"/>
    <p:sldId id="415" r:id="rId23"/>
    <p:sldId id="284" r:id="rId24"/>
    <p:sldId id="286" r:id="rId25"/>
    <p:sldId id="287" r:id="rId26"/>
    <p:sldId id="465" r:id="rId27"/>
    <p:sldId id="446" r:id="rId28"/>
    <p:sldId id="442" r:id="rId29"/>
    <p:sldId id="466" r:id="rId30"/>
    <p:sldId id="293" r:id="rId31"/>
    <p:sldId id="444" r:id="rId32"/>
    <p:sldId id="460" r:id="rId33"/>
    <p:sldId id="468" r:id="rId34"/>
    <p:sldId id="342"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0" d="100"/>
          <a:sy n="60" d="100"/>
        </p:scale>
        <p:origin x="14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CB123E-DE2C-411F-83A5-8094310348FE}" type="datetimeFigureOut">
              <a:rPr lang="en-GB" smtClean="0"/>
              <a:t>28/02/2021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893E98-8246-4B98-9960-B80449A9C77D}" type="slidenum">
              <a:rPr lang="en-GB" smtClean="0"/>
              <a:t>‹#›</a:t>
            </a:fld>
            <a:endParaRPr lang="en-GB"/>
          </a:p>
        </p:txBody>
      </p:sp>
    </p:spTree>
    <p:extLst>
      <p:ext uri="{BB962C8B-B14F-4D97-AF65-F5344CB8AC3E}">
        <p14:creationId xmlns:p14="http://schemas.microsoft.com/office/powerpoint/2010/main" val="3697736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867B57-C6AE-402A-A8A0-F8E41DBBEFDB}" type="slidenum">
              <a:rPr kumimoji="0" lang="en-GB"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3773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4" name="Google Shape;354;p3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defTabSz="964418">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867B57-C6AE-402A-A8A0-F8E41DBBEFDB}" type="slidenum">
              <a:rPr kumimoji="0" lang="en-GB"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2428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4" name="Google Shape;294;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0" name="Google Shape;300;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6" name="Google Shape;336;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4E1667AD-AF61-49A0-A346-38E26A7B1A38}" type="datetime1">
              <a:rPr lang="en-GB" smtClean="0"/>
              <a:t>28/02/2021</a:t>
            </a:fld>
            <a:endParaRPr lang="en-GB"/>
          </a:p>
        </p:txBody>
      </p:sp>
      <p:sp>
        <p:nvSpPr>
          <p:cNvPr id="17" name="Footer Placeholder 16"/>
          <p:cNvSpPr>
            <a:spLocks noGrp="1"/>
          </p:cNvSpPr>
          <p:nvPr>
            <p:ph type="ftr" sz="quarter" idx="11"/>
          </p:nvPr>
        </p:nvSpPr>
        <p:spPr/>
        <p:txBody>
          <a:bodyPr/>
          <a:lstStyle/>
          <a:p>
            <a:r>
              <a:rPr lang="en-GB"/>
              <a:t>katze@hope.ac.uk</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731FEEE-32AC-488E-A7A6-54B5782FAB98}"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406542217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E30E36-0EAE-4CB7-A860-2F866E92E913}" type="datetime1">
              <a:rPr lang="en-GB" smtClean="0"/>
              <a:t>28/02/2021</a:t>
            </a:fld>
            <a:endParaRPr lang="en-GB"/>
          </a:p>
        </p:txBody>
      </p:sp>
      <p:sp>
        <p:nvSpPr>
          <p:cNvPr id="5" name="Footer Placeholder 4"/>
          <p:cNvSpPr>
            <a:spLocks noGrp="1"/>
          </p:cNvSpPr>
          <p:nvPr>
            <p:ph type="ftr" sz="quarter" idx="11"/>
          </p:nvPr>
        </p:nvSpPr>
        <p:spPr/>
        <p:txBody>
          <a:bodyPr/>
          <a:lstStyle/>
          <a:p>
            <a:r>
              <a:rPr lang="en-GB"/>
              <a:t>katze@hope.ac.uk</a:t>
            </a:r>
          </a:p>
        </p:txBody>
      </p:sp>
      <p:sp>
        <p:nvSpPr>
          <p:cNvPr id="6" name="Slide Number Placeholder 5"/>
          <p:cNvSpPr>
            <a:spLocks noGrp="1"/>
          </p:cNvSpPr>
          <p:nvPr>
            <p:ph type="sldNum" sz="quarter" idx="12"/>
          </p:nvPr>
        </p:nvSpPr>
        <p:spPr/>
        <p:txBody>
          <a:bodyPr/>
          <a:lstStyle/>
          <a:p>
            <a:fld id="{0731FEEE-32AC-488E-A7A6-54B5782FAB98}" type="slidenum">
              <a:rPr lang="en-GB" smtClean="0"/>
              <a:t>‹#›</a:t>
            </a:fld>
            <a:endParaRPr lang="en-GB"/>
          </a:p>
        </p:txBody>
      </p:sp>
    </p:spTree>
    <p:extLst>
      <p:ext uri="{BB962C8B-B14F-4D97-AF65-F5344CB8AC3E}">
        <p14:creationId xmlns:p14="http://schemas.microsoft.com/office/powerpoint/2010/main" val="418103230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731FEEE-32AC-488E-A7A6-54B5782FAB98}"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1E80A8-3D99-47E3-827F-FC520760D871}" type="datetime1">
              <a:rPr lang="en-GB" smtClean="0"/>
              <a:t>28/02/2021</a:t>
            </a:fld>
            <a:endParaRPr lang="en-GB"/>
          </a:p>
        </p:txBody>
      </p:sp>
      <p:sp>
        <p:nvSpPr>
          <p:cNvPr id="5" name="Footer Placeholder 4"/>
          <p:cNvSpPr>
            <a:spLocks noGrp="1"/>
          </p:cNvSpPr>
          <p:nvPr>
            <p:ph type="ftr" sz="quarter" idx="11"/>
          </p:nvPr>
        </p:nvSpPr>
        <p:spPr/>
        <p:txBody>
          <a:bodyPr/>
          <a:lstStyle/>
          <a:p>
            <a:r>
              <a:rPr lang="en-GB"/>
              <a:t>katze@hope.ac.uk</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extLst>
      <p:ext uri="{BB962C8B-B14F-4D97-AF65-F5344CB8AC3E}">
        <p14:creationId xmlns:p14="http://schemas.microsoft.com/office/powerpoint/2010/main" val="31806830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20E9DD14-5B62-4BE5-BE26-088C64568714}" type="datetime1">
              <a:rPr lang="en-GB" smtClean="0"/>
              <a:t>28/02/2021</a:t>
            </a:fld>
            <a:endParaRPr lang="en-GB"/>
          </a:p>
        </p:txBody>
      </p:sp>
      <p:sp>
        <p:nvSpPr>
          <p:cNvPr id="5" name="Footer Placeholder 4"/>
          <p:cNvSpPr>
            <a:spLocks noGrp="1"/>
          </p:cNvSpPr>
          <p:nvPr>
            <p:ph type="ftr" sz="quarter" idx="11"/>
          </p:nvPr>
        </p:nvSpPr>
        <p:spPr/>
        <p:txBody>
          <a:bodyPr/>
          <a:lstStyle/>
          <a:p>
            <a:r>
              <a:rPr lang="en-GB"/>
              <a:t>katze@hope.ac.uk</a:t>
            </a:r>
          </a:p>
        </p:txBody>
      </p:sp>
      <p:sp>
        <p:nvSpPr>
          <p:cNvPr id="6" name="Slide Number Placeholder 5"/>
          <p:cNvSpPr>
            <a:spLocks noGrp="1"/>
          </p:cNvSpPr>
          <p:nvPr>
            <p:ph type="sldNum" sz="quarter" idx="12"/>
          </p:nvPr>
        </p:nvSpPr>
        <p:spPr>
          <a:xfrm>
            <a:off x="4361688" y="1026372"/>
            <a:ext cx="457200" cy="441325"/>
          </a:xfrm>
        </p:spPr>
        <p:txBody>
          <a:bodyPr/>
          <a:lstStyle/>
          <a:p>
            <a:fld id="{0731FEEE-32AC-488E-A7A6-54B5782FAB98}"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1749600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GB"/>
              <a:t>katze@hope.ac.uk</a:t>
            </a:r>
          </a:p>
        </p:txBody>
      </p:sp>
      <p:sp>
        <p:nvSpPr>
          <p:cNvPr id="4" name="Date Placeholder 3"/>
          <p:cNvSpPr>
            <a:spLocks noGrp="1"/>
          </p:cNvSpPr>
          <p:nvPr>
            <p:ph type="dt" sz="half" idx="10"/>
          </p:nvPr>
        </p:nvSpPr>
        <p:spPr/>
        <p:txBody>
          <a:bodyPr/>
          <a:lstStyle/>
          <a:p>
            <a:fld id="{722EA79A-6806-4043-9C67-1555A7A4CD05}" type="datetime1">
              <a:rPr lang="en-GB" smtClean="0"/>
              <a:t>28/02/2021</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731FEEE-32AC-488E-A7A6-54B5782FAB98}"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84325301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B9358F6D-C28E-45FC-AAA5-B7BE108D15CA}" type="datetime1">
              <a:rPr lang="en-GB" smtClean="0"/>
              <a:t>28/02/2021</a:t>
            </a:fld>
            <a:endParaRPr lang="en-GB"/>
          </a:p>
        </p:txBody>
      </p:sp>
      <p:sp>
        <p:nvSpPr>
          <p:cNvPr id="6" name="Footer Placeholder 5"/>
          <p:cNvSpPr>
            <a:spLocks noGrp="1"/>
          </p:cNvSpPr>
          <p:nvPr>
            <p:ph type="ftr" sz="quarter" idx="11"/>
          </p:nvPr>
        </p:nvSpPr>
        <p:spPr/>
        <p:txBody>
          <a:bodyPr/>
          <a:lstStyle/>
          <a:p>
            <a:r>
              <a:rPr lang="en-GB"/>
              <a:t>katze@hope.ac.uk</a:t>
            </a:r>
          </a:p>
        </p:txBody>
      </p:sp>
      <p:sp>
        <p:nvSpPr>
          <p:cNvPr id="7" name="Slide Number Placeholder 6"/>
          <p:cNvSpPr>
            <a:spLocks noGrp="1"/>
          </p:cNvSpPr>
          <p:nvPr>
            <p:ph type="sldNum" sz="quarter" idx="12"/>
          </p:nvPr>
        </p:nvSpPr>
        <p:spPr/>
        <p:txBody>
          <a:bodyPr/>
          <a:lstStyle/>
          <a:p>
            <a:fld id="{0731FEEE-32AC-488E-A7A6-54B5782FAB98}"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80259193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2544BBB-8A78-4C89-87EB-9965F2B6ACC6}" type="datetime1">
              <a:rPr lang="en-GB" smtClean="0"/>
              <a:t>28/02/2021</a:t>
            </a:fld>
            <a:endParaRPr lang="en-GB"/>
          </a:p>
        </p:txBody>
      </p:sp>
      <p:sp>
        <p:nvSpPr>
          <p:cNvPr id="8" name="Footer Placeholder 7"/>
          <p:cNvSpPr>
            <a:spLocks noGrp="1"/>
          </p:cNvSpPr>
          <p:nvPr>
            <p:ph type="ftr" sz="quarter" idx="11"/>
          </p:nvPr>
        </p:nvSpPr>
        <p:spPr>
          <a:xfrm>
            <a:off x="304800" y="6409944"/>
            <a:ext cx="3581400" cy="365760"/>
          </a:xfrm>
        </p:spPr>
        <p:txBody>
          <a:bodyPr/>
          <a:lstStyle/>
          <a:p>
            <a:r>
              <a:rPr lang="en-GB"/>
              <a:t>katze@hope.ac.uk</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731FEEE-32AC-488E-A7A6-54B5782FAB98}" type="slidenum">
              <a:rPr lang="en-GB" smtClean="0"/>
              <a:t>‹#›</a:t>
            </a:fld>
            <a:endParaRPr lang="en-GB"/>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77720848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3EDE540-C761-4393-8AB1-493D8C59A19C}" type="datetime1">
              <a:rPr lang="en-GB" smtClean="0"/>
              <a:t>28/02/2021</a:t>
            </a:fld>
            <a:endParaRPr lang="en-GB"/>
          </a:p>
        </p:txBody>
      </p:sp>
      <p:sp>
        <p:nvSpPr>
          <p:cNvPr id="4" name="Footer Placeholder 3"/>
          <p:cNvSpPr>
            <a:spLocks noGrp="1"/>
          </p:cNvSpPr>
          <p:nvPr>
            <p:ph type="ftr" sz="quarter" idx="11"/>
          </p:nvPr>
        </p:nvSpPr>
        <p:spPr/>
        <p:txBody>
          <a:bodyPr/>
          <a:lstStyle/>
          <a:p>
            <a:r>
              <a:rPr lang="en-GB"/>
              <a:t>katze@hope.ac.uk</a:t>
            </a:r>
          </a:p>
        </p:txBody>
      </p:sp>
      <p:sp>
        <p:nvSpPr>
          <p:cNvPr id="5" name="Slide Number Placeholder 4"/>
          <p:cNvSpPr>
            <a:spLocks noGrp="1"/>
          </p:cNvSpPr>
          <p:nvPr>
            <p:ph type="sldNum" sz="quarter" idx="12"/>
          </p:nvPr>
        </p:nvSpPr>
        <p:spPr>
          <a:xfrm>
            <a:off x="4343400" y="1036020"/>
            <a:ext cx="457200" cy="441325"/>
          </a:xfrm>
        </p:spPr>
        <p:txBody>
          <a:bodyPr/>
          <a:lstStyle/>
          <a:p>
            <a:fld id="{0731FEEE-32AC-488E-A7A6-54B5782FAB98}" type="slidenum">
              <a:rPr lang="en-GB" smtClean="0"/>
              <a:t>‹#›</a:t>
            </a:fld>
            <a:endParaRPr lang="en-GB"/>
          </a:p>
        </p:txBody>
      </p:sp>
    </p:spTree>
    <p:extLst>
      <p:ext uri="{BB962C8B-B14F-4D97-AF65-F5344CB8AC3E}">
        <p14:creationId xmlns:p14="http://schemas.microsoft.com/office/powerpoint/2010/main" val="1560287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09D5978-F8B8-44E3-A552-C7CDA3A2F5FD}" type="datetime1">
              <a:rPr lang="en-GB" smtClean="0"/>
              <a:t>28/02/2021</a:t>
            </a:fld>
            <a:endParaRPr lang="en-GB"/>
          </a:p>
        </p:txBody>
      </p:sp>
      <p:sp>
        <p:nvSpPr>
          <p:cNvPr id="3" name="Footer Placeholder 2"/>
          <p:cNvSpPr>
            <a:spLocks noGrp="1"/>
          </p:cNvSpPr>
          <p:nvPr>
            <p:ph type="ftr" sz="quarter" idx="11"/>
          </p:nvPr>
        </p:nvSpPr>
        <p:spPr/>
        <p:txBody>
          <a:bodyPr/>
          <a:lstStyle/>
          <a:p>
            <a:r>
              <a:rPr lang="en-GB"/>
              <a:t>katze@hope.ac.uk</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731FEEE-32AC-488E-A7A6-54B5782FAB98}" type="slidenum">
              <a:rPr lang="en-GB" smtClean="0"/>
              <a:t>‹#›</a:t>
            </a:fld>
            <a:endParaRPr lang="en-GB"/>
          </a:p>
        </p:txBody>
      </p:sp>
    </p:spTree>
    <p:extLst>
      <p:ext uri="{BB962C8B-B14F-4D97-AF65-F5344CB8AC3E}">
        <p14:creationId xmlns:p14="http://schemas.microsoft.com/office/powerpoint/2010/main" val="314080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731FEEE-32AC-488E-A7A6-54B5782FAB98}"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073131D-7C73-4359-93AA-C8C77BB2755E}" type="datetime1">
              <a:rPr lang="en-GB" smtClean="0"/>
              <a:t>28/02/2021</a:t>
            </a:fld>
            <a:endParaRPr lang="en-GB"/>
          </a:p>
        </p:txBody>
      </p:sp>
      <p:sp>
        <p:nvSpPr>
          <p:cNvPr id="6" name="Footer Placeholder 5"/>
          <p:cNvSpPr>
            <a:spLocks noGrp="1"/>
          </p:cNvSpPr>
          <p:nvPr>
            <p:ph type="ftr" sz="quarter" idx="11"/>
          </p:nvPr>
        </p:nvSpPr>
        <p:spPr>
          <a:xfrm>
            <a:off x="301752" y="6410848"/>
            <a:ext cx="3383280" cy="365760"/>
          </a:xfrm>
        </p:spPr>
        <p:txBody>
          <a:bodyPr/>
          <a:lstStyle/>
          <a:p>
            <a:r>
              <a:rPr lang="en-GB"/>
              <a:t>katze@hope.ac.uk</a:t>
            </a:r>
          </a:p>
        </p:txBody>
      </p:sp>
    </p:spTree>
    <p:extLst>
      <p:ext uri="{BB962C8B-B14F-4D97-AF65-F5344CB8AC3E}">
        <p14:creationId xmlns:p14="http://schemas.microsoft.com/office/powerpoint/2010/main" val="64317531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731FEEE-32AC-488E-A7A6-54B5782FAB98}"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DD382D7-5116-4DE2-9811-910CE8FBE7A4}" type="datetime1">
              <a:rPr lang="en-GB" smtClean="0"/>
              <a:t>28/02/2021</a:t>
            </a:fld>
            <a:endParaRPr lang="en-GB"/>
          </a:p>
        </p:txBody>
      </p:sp>
      <p:sp>
        <p:nvSpPr>
          <p:cNvPr id="6" name="Footer Placeholder 5"/>
          <p:cNvSpPr>
            <a:spLocks noGrp="1"/>
          </p:cNvSpPr>
          <p:nvPr>
            <p:ph type="ftr" sz="quarter" idx="11"/>
          </p:nvPr>
        </p:nvSpPr>
        <p:spPr>
          <a:xfrm>
            <a:off x="301752" y="6410848"/>
            <a:ext cx="3584448" cy="365760"/>
          </a:xfrm>
        </p:spPr>
        <p:txBody>
          <a:bodyPr/>
          <a:lstStyle/>
          <a:p>
            <a:r>
              <a:rPr lang="en-GB"/>
              <a:t>katze@hope.ac.uk</a:t>
            </a:r>
          </a:p>
        </p:txBody>
      </p:sp>
    </p:spTree>
    <p:extLst>
      <p:ext uri="{BB962C8B-B14F-4D97-AF65-F5344CB8AC3E}">
        <p14:creationId xmlns:p14="http://schemas.microsoft.com/office/powerpoint/2010/main" val="205524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54B605A-3AAA-4E28-9FE1-CAADEF00C3F5}" type="datetime1">
              <a:rPr lang="en-GB" smtClean="0"/>
              <a:t>28/02/2021</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GB"/>
              <a:t>katze@hope.ac.uk</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731FEEE-32AC-488E-A7A6-54B5782FAB98}"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29747521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nlinelibrary.wiley.com/doi/10.1002/car.261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3212976"/>
            <a:ext cx="8352928" cy="2952328"/>
          </a:xfrm>
        </p:spPr>
        <p:txBody>
          <a:bodyPr>
            <a:noAutofit/>
          </a:bodyPr>
          <a:lstStyle/>
          <a:p>
            <a:pPr>
              <a:lnSpc>
                <a:spcPct val="150000"/>
              </a:lnSpc>
            </a:pPr>
            <a:r>
              <a:rPr lang="en-GB" sz="2400" cap="none" dirty="0"/>
              <a:t>Post-Separation Coercive Control: </a:t>
            </a:r>
          </a:p>
          <a:p>
            <a:pPr>
              <a:lnSpc>
                <a:spcPct val="150000"/>
              </a:lnSpc>
            </a:pPr>
            <a:r>
              <a:rPr lang="en-GB" sz="2400" cap="none" dirty="0"/>
              <a:t>Impacts on Children and Young People</a:t>
            </a:r>
            <a:endParaRPr lang="en-GB" sz="2400" b="0" cap="none" dirty="0"/>
          </a:p>
          <a:p>
            <a:pPr>
              <a:lnSpc>
                <a:spcPct val="150000"/>
              </a:lnSpc>
            </a:pPr>
            <a:endParaRPr lang="en-GB" sz="1800" b="0" cap="none" dirty="0"/>
          </a:p>
          <a:p>
            <a:pPr>
              <a:lnSpc>
                <a:spcPct val="150000"/>
              </a:lnSpc>
            </a:pPr>
            <a:r>
              <a:rPr lang="en-GB" sz="1800" b="0" cap="none" dirty="0"/>
              <a:t>Contact me at katze@hope.ac.uk</a:t>
            </a:r>
          </a:p>
          <a:p>
            <a:pPr>
              <a:lnSpc>
                <a:spcPct val="150000"/>
              </a:lnSpc>
            </a:pPr>
            <a:r>
              <a:rPr lang="en-GB" sz="1800" b="0" cap="none" dirty="0"/>
              <a:t>Follow me on Twitter @DrEmmaKatz</a:t>
            </a:r>
          </a:p>
        </p:txBody>
      </p:sp>
      <p:sp>
        <p:nvSpPr>
          <p:cNvPr id="2" name="Title 1"/>
          <p:cNvSpPr>
            <a:spLocks noGrp="1"/>
          </p:cNvSpPr>
          <p:nvPr>
            <p:ph type="ctrTitle"/>
          </p:nvPr>
        </p:nvSpPr>
        <p:spPr>
          <a:xfrm>
            <a:off x="685800" y="990600"/>
            <a:ext cx="7772400" cy="1070248"/>
          </a:xfrm>
        </p:spPr>
        <p:txBody>
          <a:bodyPr>
            <a:normAutofit fontScale="90000"/>
          </a:bodyPr>
          <a:lstStyle/>
          <a:p>
            <a:pPr fontAlgn="auto">
              <a:lnSpc>
                <a:spcPct val="150000"/>
              </a:lnSpc>
              <a:spcAft>
                <a:spcPts val="600"/>
              </a:spcAft>
              <a:defRPr/>
            </a:pPr>
            <a:br>
              <a:rPr lang="en-GB" dirty="0"/>
            </a:br>
            <a:r>
              <a:rPr lang="en-GB" dirty="0"/>
              <a:t> </a:t>
            </a:r>
            <a:r>
              <a:rPr lang="en-GB" sz="4000" b="1" dirty="0">
                <a:solidFill>
                  <a:schemeClr val="accent3"/>
                </a:solidFill>
              </a:rPr>
              <a:t>Dr Emma Katz</a:t>
            </a:r>
            <a:br>
              <a:rPr lang="en-GB" sz="4000" b="1" dirty="0">
                <a:solidFill>
                  <a:schemeClr val="accent3"/>
                </a:solidFill>
              </a:rPr>
            </a:br>
            <a:r>
              <a:rPr lang="en-GB" sz="2000" dirty="0">
                <a:solidFill>
                  <a:schemeClr val="accent3"/>
                </a:solidFill>
              </a:rPr>
              <a:t>Senior Lecturer in Childhood and Youth</a:t>
            </a:r>
            <a:br>
              <a:rPr lang="en-GB" sz="2000" dirty="0">
                <a:solidFill>
                  <a:schemeClr val="accent3"/>
                </a:solidFill>
              </a:rPr>
            </a:br>
            <a:r>
              <a:rPr lang="en-GB" sz="2000" dirty="0">
                <a:solidFill>
                  <a:schemeClr val="accent3"/>
                </a:solidFill>
              </a:rPr>
              <a:t>Liverpool Hope University</a:t>
            </a:r>
            <a:endParaRPr lang="en-GB" sz="4000" dirty="0">
              <a:solidFill>
                <a:schemeClr val="accent3"/>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312809"/>
            <a:ext cx="2093359" cy="864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3"/>
          <p:cNvSpPr>
            <a:spLocks noGrp="1"/>
          </p:cNvSpPr>
          <p:nvPr>
            <p:ph type="ftr" sz="quarter" idx="11"/>
          </p:nvPr>
        </p:nvSpPr>
        <p:spPr>
          <a:xfrm>
            <a:off x="304800" y="6410848"/>
            <a:ext cx="3581400" cy="36576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Georgia"/>
                <a:ea typeface="+mn-ea"/>
                <a:cs typeface="+mn-cs"/>
              </a:rPr>
              <a:t>katze@hope.ac.uk</a:t>
            </a:r>
          </a:p>
        </p:txBody>
      </p:sp>
    </p:spTree>
    <p:extLst>
      <p:ext uri="{BB962C8B-B14F-4D97-AF65-F5344CB8AC3E}">
        <p14:creationId xmlns:p14="http://schemas.microsoft.com/office/powerpoint/2010/main" val="2823170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26410F9-E6C6-4399-A674-0383E0BC27AE}"/>
              </a:ext>
            </a:extLst>
          </p:cNvPr>
          <p:cNvSpPr>
            <a:spLocks noGrp="1"/>
          </p:cNvSpPr>
          <p:nvPr>
            <p:ph type="body" idx="1"/>
          </p:nvPr>
        </p:nvSpPr>
        <p:spPr>
          <a:xfrm>
            <a:off x="1006476" y="2771775"/>
            <a:ext cx="7299324" cy="2914650"/>
          </a:xfrm>
        </p:spPr>
        <p:txBody>
          <a:bodyPr>
            <a:normAutofit/>
          </a:bodyPr>
          <a:lstStyle/>
          <a:p>
            <a:r>
              <a:rPr lang="en-GB" sz="5200" b="0" dirty="0"/>
              <a:t>2. Impacts on children &amp; young people</a:t>
            </a:r>
          </a:p>
          <a:p>
            <a:endParaRPr lang="en-GB" dirty="0"/>
          </a:p>
        </p:txBody>
      </p:sp>
      <p:sp>
        <p:nvSpPr>
          <p:cNvPr id="3" name="Footer Placeholder 2">
            <a:extLst>
              <a:ext uri="{FF2B5EF4-FFF2-40B4-BE49-F238E27FC236}">
                <a16:creationId xmlns:a16="http://schemas.microsoft.com/office/drawing/2014/main" id="{C772E815-BFD9-4149-B7E2-4BFF4F0AF019}"/>
              </a:ext>
            </a:extLst>
          </p:cNvPr>
          <p:cNvSpPr>
            <a:spLocks noGrp="1"/>
          </p:cNvSpPr>
          <p:nvPr>
            <p:ph type="ftr" sz="quarter" idx="11"/>
          </p:nvPr>
        </p:nvSpPr>
        <p:spPr/>
        <p:txBody>
          <a:bodyPr/>
          <a:lstStyle/>
          <a:p>
            <a:r>
              <a:rPr lang="en-GB"/>
              <a:t>katze@hope.ac.uk</a:t>
            </a:r>
          </a:p>
        </p:txBody>
      </p:sp>
    </p:spTree>
    <p:extLst>
      <p:ext uri="{BB962C8B-B14F-4D97-AF65-F5344CB8AC3E}">
        <p14:creationId xmlns:p14="http://schemas.microsoft.com/office/powerpoint/2010/main" val="3011251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EF67-EF7B-4DAD-920F-E45DEBF400A5}"/>
              </a:ext>
            </a:extLst>
          </p:cNvPr>
          <p:cNvSpPr>
            <a:spLocks noGrp="1"/>
          </p:cNvSpPr>
          <p:nvPr>
            <p:ph type="title"/>
          </p:nvPr>
        </p:nvSpPr>
        <p:spPr/>
        <p:txBody>
          <a:bodyPr/>
          <a:lstStyle/>
          <a:p>
            <a:r>
              <a:rPr lang="en-GB" dirty="0"/>
              <a:t>Perpetrators harm children</a:t>
            </a:r>
          </a:p>
        </p:txBody>
      </p:sp>
      <p:sp>
        <p:nvSpPr>
          <p:cNvPr id="3" name="Content Placeholder 2">
            <a:extLst>
              <a:ext uri="{FF2B5EF4-FFF2-40B4-BE49-F238E27FC236}">
                <a16:creationId xmlns:a16="http://schemas.microsoft.com/office/drawing/2014/main" id="{33F6005D-A818-497A-8BC7-F84D2EF8BFA5}"/>
              </a:ext>
            </a:extLst>
          </p:cNvPr>
          <p:cNvSpPr>
            <a:spLocks noGrp="1"/>
          </p:cNvSpPr>
          <p:nvPr>
            <p:ph idx="1"/>
          </p:nvPr>
        </p:nvSpPr>
        <p:spPr/>
        <p:txBody>
          <a:bodyPr>
            <a:normAutofit/>
          </a:bodyPr>
          <a:lstStyle/>
          <a:p>
            <a:pPr>
              <a:lnSpc>
                <a:spcPct val="150000"/>
              </a:lnSpc>
              <a:spcAft>
                <a:spcPts val="1200"/>
              </a:spcAft>
            </a:pPr>
            <a:r>
              <a:rPr lang="en-GB" dirty="0"/>
              <a:t>There is a wealth of research evidence from multiple countries that male coercive control/domestic abuse perpetrators are usually harmful fathers </a:t>
            </a:r>
            <a:r>
              <a:rPr lang="en-GB" sz="2000" dirty="0"/>
              <a:t>(e.g. Thompson-Walsh et al, 2021; </a:t>
            </a:r>
            <a:r>
              <a:rPr lang="en-GB" sz="2000" dirty="0" err="1"/>
              <a:t>Haselschwerdt</a:t>
            </a:r>
            <a:r>
              <a:rPr lang="en-GB" sz="2000" dirty="0"/>
              <a:t> et al, 2020; Katz et al, 2020; Humphreys et al, 2019; Mohaupt et al, 2019; Smith and Humphreys, 2019; Heward-Belle, 2016; Overlien, 2013; Bancroft et al, 2012; Harne, 2011)</a:t>
            </a:r>
            <a:endParaRPr lang="en-GB" dirty="0"/>
          </a:p>
        </p:txBody>
      </p:sp>
    </p:spTree>
    <p:extLst>
      <p:ext uri="{BB962C8B-B14F-4D97-AF65-F5344CB8AC3E}">
        <p14:creationId xmlns:p14="http://schemas.microsoft.com/office/powerpoint/2010/main" val="372711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EF67-EF7B-4DAD-920F-E45DEBF400A5}"/>
              </a:ext>
            </a:extLst>
          </p:cNvPr>
          <p:cNvSpPr>
            <a:spLocks noGrp="1"/>
          </p:cNvSpPr>
          <p:nvPr>
            <p:ph type="title"/>
          </p:nvPr>
        </p:nvSpPr>
        <p:spPr/>
        <p:txBody>
          <a:bodyPr/>
          <a:lstStyle/>
          <a:p>
            <a:r>
              <a:rPr lang="en-GB" dirty="0"/>
              <a:t>Perpetrators harm children</a:t>
            </a:r>
          </a:p>
        </p:txBody>
      </p:sp>
      <p:sp>
        <p:nvSpPr>
          <p:cNvPr id="3" name="Content Placeholder 2">
            <a:extLst>
              <a:ext uri="{FF2B5EF4-FFF2-40B4-BE49-F238E27FC236}">
                <a16:creationId xmlns:a16="http://schemas.microsoft.com/office/drawing/2014/main" id="{33F6005D-A818-497A-8BC7-F84D2EF8BFA5}"/>
              </a:ext>
            </a:extLst>
          </p:cNvPr>
          <p:cNvSpPr>
            <a:spLocks noGrp="1"/>
          </p:cNvSpPr>
          <p:nvPr>
            <p:ph idx="1"/>
          </p:nvPr>
        </p:nvSpPr>
        <p:spPr/>
        <p:txBody>
          <a:bodyPr>
            <a:normAutofit fontScale="92500" lnSpcReduction="10000"/>
          </a:bodyPr>
          <a:lstStyle/>
          <a:p>
            <a:pPr>
              <a:lnSpc>
                <a:spcPct val="150000"/>
              </a:lnSpc>
              <a:spcAft>
                <a:spcPts val="1200"/>
              </a:spcAft>
            </a:pPr>
            <a:r>
              <a:rPr lang="en-GB" sz="2000" dirty="0"/>
              <a:t>‘Early work [on] the parenting of domestically violent men described them as hostile, coercive, demanding, and entitled fathers who are likely to have rigid and unreasonable rules, little patience, high expectations, and to use harsh forms of discipline. Subsequent research has borne out these descriptions.’ </a:t>
            </a:r>
            <a:r>
              <a:rPr lang="en-GB" sz="2100" dirty="0"/>
              <a:t>(Thompson-Walsh, 2021, p. 2)</a:t>
            </a:r>
          </a:p>
          <a:p>
            <a:pPr>
              <a:lnSpc>
                <a:spcPct val="150000"/>
              </a:lnSpc>
              <a:spcAft>
                <a:spcPts val="1200"/>
              </a:spcAft>
            </a:pPr>
            <a:r>
              <a:rPr lang="en-GB" sz="2000" dirty="0"/>
              <a:t>Perpetrators have elevated risks of physically, psychologically and sexually abusing and neglecting children in their care (Heward-Belle, 2016; Bancroft et al, 2012; Harne, 2011)</a:t>
            </a:r>
          </a:p>
          <a:p>
            <a:pPr>
              <a:lnSpc>
                <a:spcPct val="150000"/>
              </a:lnSpc>
              <a:spcAft>
                <a:spcPts val="1200"/>
              </a:spcAft>
            </a:pPr>
            <a:r>
              <a:rPr lang="en-GB" sz="2000" dirty="0"/>
              <a:t>Perpetrators may also stalk, threaten and terrorise their children as part of their abuse of ex-partners (Katz et al, 2020)</a:t>
            </a:r>
          </a:p>
        </p:txBody>
      </p:sp>
    </p:spTree>
    <p:extLst>
      <p:ext uri="{BB962C8B-B14F-4D97-AF65-F5344CB8AC3E}">
        <p14:creationId xmlns:p14="http://schemas.microsoft.com/office/powerpoint/2010/main" val="721679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A5C-BF35-43F2-A9CD-5619EBE8CF13}"/>
              </a:ext>
            </a:extLst>
          </p:cNvPr>
          <p:cNvSpPr>
            <a:spLocks noGrp="1"/>
          </p:cNvSpPr>
          <p:nvPr>
            <p:ph type="title"/>
          </p:nvPr>
        </p:nvSpPr>
        <p:spPr/>
        <p:txBody>
          <a:bodyPr/>
          <a:lstStyle/>
          <a:p>
            <a:r>
              <a:rPr lang="en-GB" dirty="0"/>
              <a:t>Post separation coercive control</a:t>
            </a:r>
          </a:p>
        </p:txBody>
      </p:sp>
      <p:sp>
        <p:nvSpPr>
          <p:cNvPr id="4" name="Content Placeholder 3">
            <a:extLst>
              <a:ext uri="{FF2B5EF4-FFF2-40B4-BE49-F238E27FC236}">
                <a16:creationId xmlns:a16="http://schemas.microsoft.com/office/drawing/2014/main" id="{D1B686B7-8DC1-44A1-BE58-E65DDA72EB63}"/>
              </a:ext>
            </a:extLst>
          </p:cNvPr>
          <p:cNvSpPr>
            <a:spLocks noGrp="1"/>
          </p:cNvSpPr>
          <p:nvPr>
            <p:ph sz="quarter" idx="1"/>
          </p:nvPr>
        </p:nvSpPr>
        <p:spPr/>
        <p:txBody>
          <a:bodyPr>
            <a:normAutofit/>
          </a:bodyPr>
          <a:lstStyle/>
          <a:p>
            <a:pPr>
              <a:lnSpc>
                <a:spcPct val="150000"/>
              </a:lnSpc>
              <a:spcAft>
                <a:spcPts val="1200"/>
              </a:spcAft>
            </a:pPr>
            <a:r>
              <a:rPr lang="en-GB" sz="2400" dirty="0"/>
              <a:t>When adult victims separate from perpetrators, perpetrators typically continue their efforts to control and dominate their ex-partner’s life and/or punish them for trying to break free </a:t>
            </a:r>
            <a:r>
              <a:rPr lang="en-GB" sz="2200" dirty="0"/>
              <a:t>(e.g. Monk and Bowen, 2020; Humphreys et al, 2019; </a:t>
            </a:r>
            <a:r>
              <a:rPr lang="en-GB" sz="2200" dirty="0" err="1"/>
              <a:t>Feresin</a:t>
            </a:r>
            <a:r>
              <a:rPr lang="en-GB" sz="2200" dirty="0"/>
              <a:t> et al, 2019; Sharp-Jeffs et al, 2018; Elizabeth, 2017; Thiara and Gill, 2012; Harne, 2011; Beeble et al, 2007)</a:t>
            </a:r>
            <a:endParaRPr lang="en-GB" sz="1900" dirty="0"/>
          </a:p>
          <a:p>
            <a:pPr>
              <a:lnSpc>
                <a:spcPct val="150000"/>
              </a:lnSpc>
              <a:spcAft>
                <a:spcPts val="1200"/>
              </a:spcAft>
              <a:buFont typeface="Wingdings" panose="05000000000000000000" pitchFamily="2" charset="2"/>
              <a:buChar char="Ø"/>
            </a:pPr>
            <a:r>
              <a:rPr lang="en-GB" sz="2400" dirty="0"/>
              <a:t>Most perpetrators of coercive control </a:t>
            </a:r>
            <a:r>
              <a:rPr lang="en-GB" sz="2400" b="1" dirty="0"/>
              <a:t>continue to harm their children post-separation</a:t>
            </a:r>
          </a:p>
        </p:txBody>
      </p:sp>
    </p:spTree>
    <p:extLst>
      <p:ext uri="{BB962C8B-B14F-4D97-AF65-F5344CB8AC3E}">
        <p14:creationId xmlns:p14="http://schemas.microsoft.com/office/powerpoint/2010/main" val="34267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7"/>
          <p:cNvSpPr txBox="1">
            <a:spLocks noGrp="1"/>
          </p:cNvSpPr>
          <p:nvPr>
            <p:ph type="title"/>
          </p:nvPr>
        </p:nvSpPr>
        <p:spPr>
          <a:xfrm>
            <a:off x="286512" y="276225"/>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sz="3200" dirty="0"/>
              <a:t>Post-separation coercive control</a:t>
            </a:r>
            <a:endParaRPr sz="3200" dirty="0"/>
          </a:p>
        </p:txBody>
      </p:sp>
      <p:sp>
        <p:nvSpPr>
          <p:cNvPr id="255" name="Google Shape;255;p27"/>
          <p:cNvSpPr txBox="1">
            <a:spLocks noGrp="1"/>
          </p:cNvSpPr>
          <p:nvPr>
            <p:ph type="body" idx="1"/>
          </p:nvPr>
        </p:nvSpPr>
        <p:spPr>
          <a:xfrm>
            <a:off x="301752" y="1527048"/>
            <a:ext cx="8503920" cy="4854702"/>
          </a:xfrm>
          <a:prstGeom prst="rect">
            <a:avLst/>
          </a:prstGeom>
          <a:noFill/>
          <a:ln>
            <a:noFill/>
          </a:ln>
        </p:spPr>
        <p:txBody>
          <a:bodyPr spcFirstLastPara="1" wrap="square" lIns="91425" tIns="45700" rIns="91425" bIns="45700" anchor="t" anchorCtr="0">
            <a:noAutofit/>
          </a:bodyPr>
          <a:lstStyle/>
          <a:p>
            <a:pPr>
              <a:lnSpc>
                <a:spcPct val="150000"/>
              </a:lnSpc>
              <a:spcBef>
                <a:spcPts val="0"/>
              </a:spcBef>
              <a:buSzPts val="1607"/>
            </a:pPr>
            <a:r>
              <a:rPr lang="en-GB" sz="1800" dirty="0"/>
              <a:t>I teamed up with researchers at the University of Lapland, Finland</a:t>
            </a:r>
            <a:endParaRPr sz="1800" dirty="0"/>
          </a:p>
          <a:p>
            <a:pPr>
              <a:lnSpc>
                <a:spcPct val="150000"/>
              </a:lnSpc>
              <a:spcBef>
                <a:spcPts val="1578"/>
              </a:spcBef>
              <a:buSzPts val="1607"/>
            </a:pPr>
            <a:r>
              <a:rPr lang="en-GB" sz="1800" dirty="0"/>
              <a:t>We analysed interview data we had collected with 29 children who had experienced coercive control from fathers/father-figures, 15 in the UK and 14 in Finland</a:t>
            </a:r>
          </a:p>
          <a:p>
            <a:pPr>
              <a:lnSpc>
                <a:spcPct val="150000"/>
              </a:lnSpc>
              <a:spcBef>
                <a:spcPts val="1578"/>
              </a:spcBef>
              <a:buSzPts val="1607"/>
            </a:pPr>
            <a:r>
              <a:rPr lang="en-GB" sz="1800" dirty="0"/>
              <a:t>The key question we asked was: ‘How did the children experience their fathers’/father figures’ post-separation coercive control?’</a:t>
            </a:r>
          </a:p>
          <a:p>
            <a:pPr>
              <a:spcBef>
                <a:spcPts val="1578"/>
              </a:spcBef>
              <a:buSzPts val="1607"/>
            </a:pPr>
            <a:endParaRPr lang="en-GB" sz="300" dirty="0"/>
          </a:p>
          <a:p>
            <a:pPr marL="0" indent="0">
              <a:lnSpc>
                <a:spcPct val="150000"/>
              </a:lnSpc>
              <a:spcBef>
                <a:spcPts val="1578"/>
              </a:spcBef>
              <a:buSzPts val="1607"/>
              <a:buNone/>
            </a:pPr>
            <a:r>
              <a:rPr lang="en-GB" sz="1400" dirty="0"/>
              <a:t>See our publication: Katz, Emma, Anna </a:t>
            </a:r>
            <a:r>
              <a:rPr lang="en-GB" sz="1400" dirty="0" err="1"/>
              <a:t>Nikupeteri</a:t>
            </a:r>
            <a:r>
              <a:rPr lang="en-GB" sz="1400" dirty="0"/>
              <a:t> and </a:t>
            </a:r>
            <a:r>
              <a:rPr lang="en-GB" sz="1400" dirty="0" err="1"/>
              <a:t>Merja</a:t>
            </a:r>
            <a:r>
              <a:rPr lang="en-GB" sz="1400" dirty="0"/>
              <a:t> </a:t>
            </a:r>
            <a:r>
              <a:rPr lang="en-GB" sz="1400" dirty="0" err="1"/>
              <a:t>Laitinen</a:t>
            </a:r>
            <a:r>
              <a:rPr lang="en-GB" sz="1400" dirty="0"/>
              <a:t> (2020) When Coercive Control Continues to Harm Children: Post-Separation Fathering, Stalking, and Domestic Violence. </a:t>
            </a:r>
            <a:r>
              <a:rPr lang="en-GB" sz="1400" i="1" dirty="0"/>
              <a:t>Child Abuse Review, </a:t>
            </a:r>
            <a:r>
              <a:rPr lang="en-GB" sz="1400" dirty="0"/>
              <a:t>vol. 29, no. 4, pp. 310–324. Available FREE: </a:t>
            </a:r>
            <a:r>
              <a:rPr lang="en-GB" sz="1400" dirty="0">
                <a:hlinkClick r:id="rId3"/>
              </a:rPr>
              <a:t>https://onlinelibrary.wiley.com/doi/10.1002/car.2611</a:t>
            </a:r>
            <a:endParaRPr lang="en-GB"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8D344356-1561-4D5A-8A30-E561E5B13AC2}"/>
              </a:ext>
            </a:extLst>
          </p:cNvPr>
          <p:cNvSpPr>
            <a:spLocks noGrp="1"/>
          </p:cNvSpPr>
          <p:nvPr>
            <p:ph sz="quarter" idx="1"/>
          </p:nvPr>
        </p:nvSpPr>
        <p:spPr/>
        <p:txBody>
          <a:bodyPr/>
          <a:lstStyle/>
          <a:p>
            <a:endParaRPr lang="en-GB" dirty="0"/>
          </a:p>
          <a:p>
            <a:endParaRPr lang="en-GB" dirty="0"/>
          </a:p>
          <a:p>
            <a:pPr marL="0" indent="0">
              <a:buNone/>
            </a:pPr>
            <a:endParaRPr lang="en-GB" dirty="0"/>
          </a:p>
          <a:p>
            <a:pPr marL="0" indent="0" algn="ctr">
              <a:buNone/>
            </a:pPr>
            <a:r>
              <a:rPr lang="en-GB" sz="6600" dirty="0"/>
              <a:t>Findings</a:t>
            </a:r>
          </a:p>
        </p:txBody>
      </p:sp>
    </p:spTree>
    <p:extLst>
      <p:ext uri="{BB962C8B-B14F-4D97-AF65-F5344CB8AC3E}">
        <p14:creationId xmlns:p14="http://schemas.microsoft.com/office/powerpoint/2010/main" val="2661495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308AF-0A4A-48B5-9FFA-18DE40065F98}"/>
              </a:ext>
            </a:extLst>
          </p:cNvPr>
          <p:cNvSpPr>
            <a:spLocks noGrp="1"/>
          </p:cNvSpPr>
          <p:nvPr>
            <p:ph type="title"/>
          </p:nvPr>
        </p:nvSpPr>
        <p:spPr/>
        <p:txBody>
          <a:bodyPr/>
          <a:lstStyle/>
          <a:p>
            <a:r>
              <a:rPr lang="en-GB" dirty="0"/>
              <a:t>Harms to children post-separation</a:t>
            </a:r>
          </a:p>
        </p:txBody>
      </p:sp>
      <p:pic>
        <p:nvPicPr>
          <p:cNvPr id="5" name="Content Placeholder 4">
            <a:extLst>
              <a:ext uri="{FF2B5EF4-FFF2-40B4-BE49-F238E27FC236}">
                <a16:creationId xmlns:a16="http://schemas.microsoft.com/office/drawing/2014/main" id="{F5FD95D8-C4F9-4BEB-9F35-847877062BB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953740" y="1527175"/>
            <a:ext cx="5200008" cy="4572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61811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dirty="0"/>
              <a:t>Dangerous fathering</a:t>
            </a:r>
            <a:endParaRPr dirty="0"/>
          </a:p>
        </p:txBody>
      </p:sp>
      <p:sp>
        <p:nvSpPr>
          <p:cNvPr id="291" name="Google Shape;291;p33"/>
          <p:cNvSpPr txBox="1">
            <a:spLocks noGrp="1"/>
          </p:cNvSpPr>
          <p:nvPr>
            <p:ph type="body" idx="1"/>
          </p:nvPr>
        </p:nvSpPr>
        <p:spPr>
          <a:xfrm>
            <a:off x="301752" y="1441323"/>
            <a:ext cx="8503920" cy="4572000"/>
          </a:xfrm>
          <a:prstGeom prst="rect">
            <a:avLst/>
          </a:prstGeom>
          <a:noFill/>
          <a:ln>
            <a:noFill/>
          </a:ln>
        </p:spPr>
        <p:txBody>
          <a:bodyPr spcFirstLastPara="1" wrap="square" lIns="91425" tIns="45700" rIns="91425" bIns="45700" anchor="t" anchorCtr="0">
            <a:noAutofit/>
          </a:bodyPr>
          <a:lstStyle/>
          <a:p>
            <a:pPr>
              <a:lnSpc>
                <a:spcPct val="150000"/>
              </a:lnSpc>
              <a:spcBef>
                <a:spcPts val="600"/>
              </a:spcBef>
              <a:spcAft>
                <a:spcPts val="600"/>
              </a:spcAft>
              <a:buSzPts val="2040"/>
            </a:pPr>
            <a:r>
              <a:rPr lang="en-GB" sz="1600" dirty="0"/>
              <a:t>He used to bring some other men and try to break into the house, and me and my brothers feared for our lives because he used to smack on the doors, and I used to hide. (Vince, child, UK)</a:t>
            </a:r>
          </a:p>
          <a:p>
            <a:pPr>
              <a:lnSpc>
                <a:spcPct val="150000"/>
              </a:lnSpc>
              <a:spcBef>
                <a:spcPts val="600"/>
              </a:spcBef>
              <a:spcAft>
                <a:spcPts val="600"/>
              </a:spcAft>
              <a:buSzPts val="2040"/>
            </a:pPr>
            <a:r>
              <a:rPr lang="en-GB" sz="1600" dirty="0"/>
              <a:t>My dad’s injunction ran out, he kept turning up at the house… Then he wrote something on the back door, he wrote ‘dead bitch’, and my mum tried to get it removed before we could see it, but I saw it before it got removed. (Roxie, child, UK)</a:t>
            </a:r>
          </a:p>
          <a:p>
            <a:pPr marL="0" lvl="0" indent="0" algn="l" rtl="0">
              <a:lnSpc>
                <a:spcPct val="150000"/>
              </a:lnSpc>
              <a:spcBef>
                <a:spcPts val="600"/>
              </a:spcBef>
              <a:spcAft>
                <a:spcPts val="600"/>
              </a:spcAft>
              <a:buSzPts val="1778"/>
              <a:buNone/>
            </a:pPr>
            <a:r>
              <a:rPr lang="en-GB" sz="1600" dirty="0"/>
              <a:t>Some perpetrators tried to maintain control over ex-partners and children by intimidating those trying to help them:</a:t>
            </a:r>
            <a:endParaRPr sz="1600" dirty="0"/>
          </a:p>
          <a:p>
            <a:pPr>
              <a:lnSpc>
                <a:spcPct val="150000"/>
              </a:lnSpc>
              <a:spcBef>
                <a:spcPts val="600"/>
              </a:spcBef>
              <a:spcAft>
                <a:spcPts val="600"/>
              </a:spcAft>
              <a:buSzPts val="1778"/>
            </a:pPr>
            <a:r>
              <a:rPr lang="en-GB" sz="1600" dirty="0"/>
              <a:t>He went to [mother’s] workplace to threaten her… And then it started that everybody who kind of helped [us], they got also death threats… In the end, in the refuge, the workers also started to get those threats and he went there, raging outside the refuge. (Anu, child, Finland)</a:t>
            </a:r>
            <a:endParaRPr sz="1600" dirty="0"/>
          </a:p>
          <a:p>
            <a:pPr marL="274320" lvl="0" indent="-161404" algn="l" rtl="0">
              <a:lnSpc>
                <a:spcPct val="80000"/>
              </a:lnSpc>
              <a:spcBef>
                <a:spcPts val="1018"/>
              </a:spcBef>
              <a:spcAft>
                <a:spcPts val="0"/>
              </a:spcAft>
              <a:buSzPts val="1778"/>
              <a:buNone/>
            </a:pPr>
            <a:endParaRPr sz="2092"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34"/>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dirty="0"/>
              <a:t>Dangerous fathering</a:t>
            </a:r>
            <a:endParaRPr dirty="0"/>
          </a:p>
        </p:txBody>
      </p:sp>
      <p:sp>
        <p:nvSpPr>
          <p:cNvPr id="297" name="Google Shape;297;p34"/>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a:lnSpc>
                <a:spcPct val="130000"/>
              </a:lnSpc>
              <a:spcBef>
                <a:spcPts val="0"/>
              </a:spcBef>
              <a:buSzPts val="1951"/>
            </a:pPr>
            <a:r>
              <a:rPr lang="en-GB" sz="2400" dirty="0"/>
              <a:t>Perpetrators’ dangerous fathering could make children’s and mothers’ lives frightening and unpredictable</a:t>
            </a:r>
            <a:endParaRPr sz="2400" dirty="0"/>
          </a:p>
          <a:p>
            <a:pPr>
              <a:lnSpc>
                <a:spcPct val="130000"/>
              </a:lnSpc>
              <a:spcBef>
                <a:spcPts val="1659"/>
              </a:spcBef>
              <a:buSzPts val="1951"/>
            </a:pPr>
            <a:r>
              <a:rPr lang="en-GB" sz="2400" dirty="0"/>
              <a:t>Perpetrators’/fathers’ actions drastically limited the safe space available to children and mothers, often leaving them ‘under siege’</a:t>
            </a:r>
            <a:endParaRPr sz="2400" dirty="0"/>
          </a:p>
          <a:p>
            <a:pPr>
              <a:lnSpc>
                <a:spcPct val="130000"/>
              </a:lnSpc>
              <a:spcBef>
                <a:spcPts val="1659"/>
              </a:spcBef>
              <a:buSzPts val="1951"/>
            </a:pPr>
            <a:r>
              <a:rPr lang="en-GB" sz="2400" dirty="0"/>
              <a:t>Dangerous fathering undermined children’s emotional and physical security and wellbeing</a:t>
            </a:r>
            <a:endParaRPr sz="2400" dirty="0"/>
          </a:p>
          <a:p>
            <a:pPr marL="274320" lvl="0" indent="-150447" algn="l" rtl="0">
              <a:lnSpc>
                <a:spcPct val="80000"/>
              </a:lnSpc>
              <a:spcBef>
                <a:spcPts val="1659"/>
              </a:spcBef>
              <a:spcAft>
                <a:spcPts val="0"/>
              </a:spcAft>
              <a:buSzPts val="1951"/>
              <a:buNone/>
            </a:pPr>
            <a:endParaRPr sz="2295"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35"/>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dirty="0"/>
              <a:t>‘Admirable’ fathering</a:t>
            </a:r>
            <a:endParaRPr dirty="0"/>
          </a:p>
        </p:txBody>
      </p:sp>
      <p:sp>
        <p:nvSpPr>
          <p:cNvPr id="303" name="Google Shape;303;p35"/>
          <p:cNvSpPr txBox="1">
            <a:spLocks noGrp="1"/>
          </p:cNvSpPr>
          <p:nvPr>
            <p:ph type="body" idx="1"/>
          </p:nvPr>
        </p:nvSpPr>
        <p:spPr>
          <a:xfrm>
            <a:off x="301752" y="1686910"/>
            <a:ext cx="8503920" cy="4412138"/>
          </a:xfrm>
          <a:prstGeom prst="rect">
            <a:avLst/>
          </a:prstGeom>
          <a:noFill/>
          <a:ln>
            <a:noFill/>
          </a:ln>
        </p:spPr>
        <p:txBody>
          <a:bodyPr spcFirstLastPara="1" wrap="square" lIns="91425" tIns="45700" rIns="91425" bIns="45700" anchor="t" anchorCtr="0">
            <a:noAutofit/>
          </a:bodyPr>
          <a:lstStyle/>
          <a:p>
            <a:pPr>
              <a:lnSpc>
                <a:spcPct val="130000"/>
              </a:lnSpc>
              <a:spcBef>
                <a:spcPts val="0"/>
              </a:spcBef>
              <a:buSzPts val="1607"/>
            </a:pPr>
            <a:r>
              <a:rPr lang="en-GB" sz="1890" dirty="0"/>
              <a:t>Perpetrators/fathers used ‘admirable fathering’ as part of their ongoing attempts to control ex-partners</a:t>
            </a:r>
            <a:endParaRPr dirty="0"/>
          </a:p>
          <a:p>
            <a:pPr>
              <a:lnSpc>
                <a:spcPct val="130000"/>
              </a:lnSpc>
              <a:spcBef>
                <a:spcPts val="978"/>
              </a:spcBef>
              <a:buSzPts val="1607"/>
            </a:pPr>
            <a:r>
              <a:rPr lang="en-GB" sz="1890" dirty="0"/>
              <a:t>They often chose to present themselves as admirable fathers to school staff and other parents, wider communities (both online and offline), and professionals</a:t>
            </a:r>
            <a:endParaRPr dirty="0"/>
          </a:p>
          <a:p>
            <a:pPr>
              <a:lnSpc>
                <a:spcPct val="130000"/>
              </a:lnSpc>
              <a:spcBef>
                <a:spcPts val="978"/>
              </a:spcBef>
              <a:buSzPts val="1607"/>
            </a:pPr>
            <a:r>
              <a:rPr lang="en-GB" sz="1890" dirty="0"/>
              <a:t>The persona of the ‘admirable’ father could include playing the roles of being a caring, committed and/or vulnerable victim father – a father deserving of praise and support</a:t>
            </a:r>
            <a:endParaRPr dirty="0"/>
          </a:p>
          <a:p>
            <a:pPr>
              <a:lnSpc>
                <a:spcPct val="130000"/>
              </a:lnSpc>
              <a:spcBef>
                <a:spcPts val="978"/>
              </a:spcBef>
              <a:buSzPts val="1607"/>
            </a:pPr>
            <a:r>
              <a:rPr lang="en-GB" sz="1890" dirty="0"/>
              <a:t>This appeared to be part of perpetrators’ strategies to increase their own power, while further marginalising and weakening their ex-partner</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26410F9-E6C6-4399-A674-0383E0BC27AE}"/>
              </a:ext>
            </a:extLst>
          </p:cNvPr>
          <p:cNvSpPr>
            <a:spLocks noGrp="1"/>
          </p:cNvSpPr>
          <p:nvPr>
            <p:ph type="body" idx="1"/>
          </p:nvPr>
        </p:nvSpPr>
        <p:spPr>
          <a:xfrm>
            <a:off x="1006476" y="2771775"/>
            <a:ext cx="7299324" cy="2914650"/>
          </a:xfrm>
        </p:spPr>
        <p:txBody>
          <a:bodyPr>
            <a:normAutofit/>
          </a:bodyPr>
          <a:lstStyle/>
          <a:p>
            <a:r>
              <a:rPr lang="en-GB" sz="5200" b="0" dirty="0"/>
              <a:t>Understanding Coercive Control</a:t>
            </a:r>
          </a:p>
          <a:p>
            <a:endParaRPr lang="en-GB" dirty="0"/>
          </a:p>
        </p:txBody>
      </p:sp>
      <p:sp>
        <p:nvSpPr>
          <p:cNvPr id="3" name="Footer Placeholder 2">
            <a:extLst>
              <a:ext uri="{FF2B5EF4-FFF2-40B4-BE49-F238E27FC236}">
                <a16:creationId xmlns:a16="http://schemas.microsoft.com/office/drawing/2014/main" id="{C772E815-BFD9-4149-B7E2-4BFF4F0AF019}"/>
              </a:ext>
            </a:extLst>
          </p:cNvPr>
          <p:cNvSpPr>
            <a:spLocks noGrp="1"/>
          </p:cNvSpPr>
          <p:nvPr>
            <p:ph type="ftr" sz="quarter" idx="11"/>
          </p:nvPr>
        </p:nvSpPr>
        <p:spPr/>
        <p:txBody>
          <a:bodyPr/>
          <a:lstStyle/>
          <a:p>
            <a:r>
              <a:rPr lang="en-GB"/>
              <a:t>katze@hope.ac.uk</a:t>
            </a:r>
          </a:p>
        </p:txBody>
      </p:sp>
    </p:spTree>
    <p:extLst>
      <p:ext uri="{BB962C8B-B14F-4D97-AF65-F5344CB8AC3E}">
        <p14:creationId xmlns:p14="http://schemas.microsoft.com/office/powerpoint/2010/main" val="1616459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38"/>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dirty="0"/>
              <a:t>‘Admirable’ fathering</a:t>
            </a:r>
            <a:endParaRPr dirty="0"/>
          </a:p>
        </p:txBody>
      </p:sp>
      <p:sp>
        <p:nvSpPr>
          <p:cNvPr id="321" name="Google Shape;321;p38"/>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SzPts val="1434"/>
              <a:buNone/>
            </a:pPr>
            <a:r>
              <a:rPr lang="en-GB" sz="1600" dirty="0"/>
              <a:t>Finnish siblings described how their father had posed as a victim in need of help who had been wronged by his ex. He broadcast on Facebook that their mother had kidnapped them:</a:t>
            </a:r>
            <a:endParaRPr sz="2400" dirty="0"/>
          </a:p>
          <a:p>
            <a:pPr marL="0" lvl="0" indent="0" algn="l" rtl="0">
              <a:lnSpc>
                <a:spcPct val="150000"/>
              </a:lnSpc>
              <a:spcBef>
                <a:spcPts val="337"/>
              </a:spcBef>
              <a:spcAft>
                <a:spcPts val="0"/>
              </a:spcAft>
              <a:buSzPts val="1434"/>
              <a:buNone/>
            </a:pPr>
            <a:endParaRPr sz="1600" dirty="0"/>
          </a:p>
          <a:p>
            <a:pPr>
              <a:lnSpc>
                <a:spcPct val="150000"/>
              </a:lnSpc>
              <a:spcBef>
                <a:spcPts val="337"/>
              </a:spcBef>
              <a:buSzPts val="1434"/>
            </a:pPr>
            <a:r>
              <a:rPr lang="en-GB" sz="1600" dirty="0"/>
              <a:t>He had written on Facebook… some kind of missing persons report… that whoever finds us or who knows where we are… something like that… he’ll pay ten thousand Euros. (Marko, child, Finland)</a:t>
            </a:r>
            <a:endParaRPr sz="1600" dirty="0"/>
          </a:p>
          <a:p>
            <a:pPr>
              <a:lnSpc>
                <a:spcPct val="150000"/>
              </a:lnSpc>
              <a:spcBef>
                <a:spcPts val="337"/>
              </a:spcBef>
              <a:buSzPts val="1434"/>
            </a:pPr>
            <a:r>
              <a:rPr lang="en-GB" sz="1600" dirty="0"/>
              <a:t>Yeah… he claimed that our mother had kidnapped us and that there will be a reward for the person who finds us. (Minna, child, Finland)</a:t>
            </a:r>
          </a:p>
          <a:p>
            <a:pPr marL="0" indent="0">
              <a:lnSpc>
                <a:spcPct val="150000"/>
              </a:lnSpc>
              <a:spcBef>
                <a:spcPts val="337"/>
              </a:spcBef>
              <a:buSzPts val="1434"/>
              <a:buNone/>
            </a:pPr>
            <a:endParaRPr lang="en-GB" sz="1600" dirty="0"/>
          </a:p>
          <a:p>
            <a:pPr marL="0" indent="0">
              <a:lnSpc>
                <a:spcPct val="150000"/>
              </a:lnSpc>
              <a:spcBef>
                <a:spcPts val="337"/>
              </a:spcBef>
              <a:buSzPts val="1434"/>
              <a:buNone/>
            </a:pPr>
            <a:r>
              <a:rPr lang="en-GB" sz="1600" dirty="0"/>
              <a:t>This had the effect of turning every member of the public into a potential agent of the perpetrator, making these children and their mother more fearful, particularly when out in public</a:t>
            </a:r>
            <a:endParaRPr sz="2400" dirty="0"/>
          </a:p>
          <a:p>
            <a:pPr marL="274320" lvl="0" indent="-183264" algn="l" rtl="0">
              <a:lnSpc>
                <a:spcPct val="80000"/>
              </a:lnSpc>
              <a:spcBef>
                <a:spcPts val="337"/>
              </a:spcBef>
              <a:spcAft>
                <a:spcPts val="0"/>
              </a:spcAft>
              <a:buSzPts val="1434"/>
              <a:buNone/>
            </a:pPr>
            <a:endParaRPr sz="1687"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247D-4BCF-419A-AE1A-85C5C54CAC10}"/>
              </a:ext>
            </a:extLst>
          </p:cNvPr>
          <p:cNvSpPr>
            <a:spLocks noGrp="1"/>
          </p:cNvSpPr>
          <p:nvPr>
            <p:ph type="title"/>
          </p:nvPr>
        </p:nvSpPr>
        <p:spPr/>
        <p:txBody>
          <a:bodyPr/>
          <a:lstStyle/>
          <a:p>
            <a:r>
              <a:rPr lang="en-GB" dirty="0"/>
              <a:t>‘Admirable’ fathering</a:t>
            </a:r>
          </a:p>
        </p:txBody>
      </p:sp>
      <p:sp>
        <p:nvSpPr>
          <p:cNvPr id="4" name="Content Placeholder 3">
            <a:extLst>
              <a:ext uri="{FF2B5EF4-FFF2-40B4-BE49-F238E27FC236}">
                <a16:creationId xmlns:a16="http://schemas.microsoft.com/office/drawing/2014/main" id="{D1F9AF2A-8292-4B07-9814-CE54C081D072}"/>
              </a:ext>
            </a:extLst>
          </p:cNvPr>
          <p:cNvSpPr>
            <a:spLocks noGrp="1"/>
          </p:cNvSpPr>
          <p:nvPr>
            <p:ph sz="quarter" idx="1"/>
          </p:nvPr>
        </p:nvSpPr>
        <p:spPr/>
        <p:txBody>
          <a:bodyPr>
            <a:normAutofit fontScale="62500" lnSpcReduction="20000"/>
          </a:bodyPr>
          <a:lstStyle/>
          <a:p>
            <a:pPr marL="0" indent="0">
              <a:lnSpc>
                <a:spcPct val="160000"/>
              </a:lnSpc>
              <a:buNone/>
            </a:pPr>
            <a:r>
              <a:rPr lang="en-GB" dirty="0"/>
              <a:t>Some perpetrators directed performances of ‘admirable’ fathering at their children, for example by claiming to be vulnerable victims:</a:t>
            </a:r>
          </a:p>
          <a:p>
            <a:pPr marL="0" indent="0">
              <a:lnSpc>
                <a:spcPct val="160000"/>
              </a:lnSpc>
              <a:buNone/>
            </a:pPr>
            <a:endParaRPr lang="en-GB" dirty="0"/>
          </a:p>
          <a:p>
            <a:pPr>
              <a:lnSpc>
                <a:spcPct val="160000"/>
              </a:lnSpc>
            </a:pPr>
            <a:r>
              <a:rPr lang="en-GB" dirty="0"/>
              <a:t>[During our weekend visits to him] he’d say ‘oh your mum makes me cry, your mum makes me do this stuff; I can’t see you because of your mum’, he’d just paint such a bad picture of her… he blamed her and us for everything… He said he was on antidepressants because I wasn’t seeing him often enough… I felt very small and bad… [After our weekend visit with our father, my sister Zoe] would be off school most Mondays because she felt so ill, she was on the sofa being held by mum and crying… He would call [my sister Zoe] and say ‘you’re the only one who really loves me’… I was just so drained and I felt like crying all the time. (Grace, age 14)</a:t>
            </a:r>
          </a:p>
          <a:p>
            <a:endParaRPr lang="en-GB" dirty="0"/>
          </a:p>
        </p:txBody>
      </p:sp>
    </p:spTree>
    <p:extLst>
      <p:ext uri="{BB962C8B-B14F-4D97-AF65-F5344CB8AC3E}">
        <p14:creationId xmlns:p14="http://schemas.microsoft.com/office/powerpoint/2010/main" val="1787681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C5937-AB80-438D-A1CD-89CE14ED5447}"/>
              </a:ext>
            </a:extLst>
          </p:cNvPr>
          <p:cNvSpPr>
            <a:spLocks noGrp="1"/>
          </p:cNvSpPr>
          <p:nvPr>
            <p:ph type="title"/>
          </p:nvPr>
        </p:nvSpPr>
        <p:spPr/>
        <p:txBody>
          <a:bodyPr/>
          <a:lstStyle/>
          <a:p>
            <a:r>
              <a:rPr lang="en-GB" dirty="0"/>
              <a:t>‘Admirable’ fathering</a:t>
            </a:r>
          </a:p>
        </p:txBody>
      </p:sp>
      <p:sp>
        <p:nvSpPr>
          <p:cNvPr id="4" name="Content Placeholder 3">
            <a:extLst>
              <a:ext uri="{FF2B5EF4-FFF2-40B4-BE49-F238E27FC236}">
                <a16:creationId xmlns:a16="http://schemas.microsoft.com/office/drawing/2014/main" id="{0D1F9205-E9CB-4765-8157-CC5C4AB15E00}"/>
              </a:ext>
            </a:extLst>
          </p:cNvPr>
          <p:cNvSpPr>
            <a:spLocks noGrp="1"/>
          </p:cNvSpPr>
          <p:nvPr>
            <p:ph sz="quarter" idx="1"/>
          </p:nvPr>
        </p:nvSpPr>
        <p:spPr/>
        <p:txBody>
          <a:bodyPr>
            <a:normAutofit fontScale="77500" lnSpcReduction="20000"/>
          </a:bodyPr>
          <a:lstStyle/>
          <a:p>
            <a:pPr>
              <a:lnSpc>
                <a:spcPct val="170000"/>
              </a:lnSpc>
              <a:spcBef>
                <a:spcPts val="600"/>
              </a:spcBef>
              <a:spcAft>
                <a:spcPts val="600"/>
              </a:spcAft>
              <a:buSzPts val="1607"/>
            </a:pPr>
            <a:r>
              <a:rPr lang="en-GB" sz="2800" dirty="0"/>
              <a:t>Here, this father was producing ‘guilt trips’ in his daughters and refusing to take responsibility for his own emotional state</a:t>
            </a:r>
          </a:p>
          <a:p>
            <a:pPr>
              <a:lnSpc>
                <a:spcPct val="170000"/>
              </a:lnSpc>
              <a:spcBef>
                <a:spcPts val="600"/>
              </a:spcBef>
              <a:spcAft>
                <a:spcPts val="600"/>
              </a:spcAft>
              <a:buSzPts val="1607"/>
            </a:pPr>
            <a:r>
              <a:rPr lang="en-GB" sz="2800" dirty="0"/>
              <a:t>By presenting himself as a ‘vulnerable victim’, he was coercing his daughters into maintaining relationships with him that were harmful to their well-being</a:t>
            </a:r>
            <a:endParaRPr lang="en-GB" dirty="0"/>
          </a:p>
          <a:p>
            <a:pPr>
              <a:lnSpc>
                <a:spcPct val="170000"/>
              </a:lnSpc>
              <a:spcBef>
                <a:spcPts val="600"/>
              </a:spcBef>
              <a:spcAft>
                <a:spcPts val="600"/>
              </a:spcAft>
              <a:buSzPts val="1607"/>
            </a:pPr>
            <a:r>
              <a:rPr lang="en-GB" sz="2800" dirty="0"/>
              <a:t>By making his children feel as though they were responsible for his welfare, he was disguising the emotional power he was actually wielding over them</a:t>
            </a:r>
            <a:endParaRPr lang="en-GB" dirty="0"/>
          </a:p>
          <a:p>
            <a:endParaRPr lang="en-GB" dirty="0"/>
          </a:p>
        </p:txBody>
      </p:sp>
    </p:spTree>
    <p:extLst>
      <p:ext uri="{BB962C8B-B14F-4D97-AF65-F5344CB8AC3E}">
        <p14:creationId xmlns:p14="http://schemas.microsoft.com/office/powerpoint/2010/main" val="2846296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41"/>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a:t>Omnipresent fathering</a:t>
            </a:r>
            <a:endParaRPr/>
          </a:p>
        </p:txBody>
      </p:sp>
      <p:sp>
        <p:nvSpPr>
          <p:cNvPr id="339" name="Google Shape;339;p41"/>
          <p:cNvSpPr txBox="1">
            <a:spLocks noGrp="1"/>
          </p:cNvSpPr>
          <p:nvPr>
            <p:ph type="body" idx="1"/>
          </p:nvPr>
        </p:nvSpPr>
        <p:spPr>
          <a:xfrm>
            <a:off x="301752" y="1527048"/>
            <a:ext cx="8274689" cy="4572000"/>
          </a:xfrm>
          <a:prstGeom prst="rect">
            <a:avLst/>
          </a:prstGeom>
          <a:noFill/>
          <a:ln>
            <a:noFill/>
          </a:ln>
        </p:spPr>
        <p:txBody>
          <a:bodyPr spcFirstLastPara="1" wrap="square" lIns="91425" tIns="45700" rIns="91425" bIns="45700" anchor="t" anchorCtr="0">
            <a:noAutofit/>
          </a:bodyPr>
          <a:lstStyle/>
          <a:p>
            <a:pPr>
              <a:lnSpc>
                <a:spcPct val="150000"/>
              </a:lnSpc>
              <a:spcBef>
                <a:spcPts val="600"/>
              </a:spcBef>
              <a:spcAft>
                <a:spcPts val="600"/>
              </a:spcAft>
              <a:buSzPts val="1870"/>
            </a:pPr>
            <a:r>
              <a:rPr lang="en-GB" sz="2200" dirty="0"/>
              <a:t>Many children experienced their father as a constant negative presence in their post-separation lives, whether they saw him frequently or not</a:t>
            </a:r>
          </a:p>
          <a:p>
            <a:pPr>
              <a:lnSpc>
                <a:spcPct val="150000"/>
              </a:lnSpc>
              <a:spcBef>
                <a:spcPts val="600"/>
              </a:spcBef>
              <a:spcAft>
                <a:spcPts val="600"/>
              </a:spcAft>
              <a:buSzPts val="1870"/>
            </a:pPr>
            <a:r>
              <a:rPr lang="en-GB" sz="2200" dirty="0"/>
              <a:t>Fathers’ coercive control left the children in a continual state of anxiety and worry, and this harmed their ability to live normal lives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43"/>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dirty="0"/>
              <a:t>Omnipresent fathering</a:t>
            </a:r>
            <a:endParaRPr dirty="0"/>
          </a:p>
        </p:txBody>
      </p:sp>
      <p:sp>
        <p:nvSpPr>
          <p:cNvPr id="351" name="Google Shape;351;p43"/>
          <p:cNvSpPr txBox="1">
            <a:spLocks noGrp="1"/>
          </p:cNvSpPr>
          <p:nvPr>
            <p:ph type="body" idx="1"/>
          </p:nvPr>
        </p:nvSpPr>
        <p:spPr>
          <a:xfrm>
            <a:off x="301752" y="1527048"/>
            <a:ext cx="8503920" cy="45720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SzPts val="1275"/>
              <a:buNone/>
            </a:pPr>
            <a:r>
              <a:rPr lang="en-GB" sz="1500" dirty="0"/>
              <a:t>Children often feared that they might encounter their father and be harmed by him, and this could lead to panic attacks, bedwetting and nightmares. Some children described monitoring their surroundings continuously as a protective strategy:</a:t>
            </a:r>
            <a:endParaRPr dirty="0"/>
          </a:p>
          <a:p>
            <a:pPr>
              <a:lnSpc>
                <a:spcPct val="150000"/>
              </a:lnSpc>
              <a:spcBef>
                <a:spcPts val="1800"/>
              </a:spcBef>
              <a:buSzPts val="1275"/>
            </a:pPr>
            <a:r>
              <a:rPr lang="en-GB" sz="1500" dirty="0"/>
              <a:t>I have it so that I check that the doors are locked and windows closed. (Lotta, child, Finland)</a:t>
            </a:r>
            <a:endParaRPr dirty="0"/>
          </a:p>
          <a:p>
            <a:pPr marL="0" indent="0">
              <a:lnSpc>
                <a:spcPct val="150000"/>
              </a:lnSpc>
              <a:spcBef>
                <a:spcPts val="1800"/>
              </a:spcBef>
              <a:buSzPts val="1275"/>
              <a:buNone/>
            </a:pPr>
            <a:r>
              <a:rPr lang="en-GB" sz="1500" dirty="0"/>
              <a:t>Children also sought to increase their own and their mother’s security by remaining with her:</a:t>
            </a:r>
            <a:endParaRPr dirty="0"/>
          </a:p>
          <a:p>
            <a:pPr>
              <a:lnSpc>
                <a:spcPct val="150000"/>
              </a:lnSpc>
              <a:spcBef>
                <a:spcPts val="1800"/>
              </a:spcBef>
              <a:buSzPts val="1275"/>
            </a:pPr>
            <a:r>
              <a:rPr lang="en-GB" sz="1500" dirty="0"/>
              <a:t>[12 year old] Now sometimes I’ll sleep in my mum’s bed because I feel more comfortable there and I feel more safe sleeping there. (Bob, child, UK)</a:t>
            </a:r>
            <a:endParaRPr dirty="0"/>
          </a:p>
          <a:p>
            <a:pPr>
              <a:lnSpc>
                <a:spcPct val="150000"/>
              </a:lnSpc>
              <a:spcBef>
                <a:spcPts val="1800"/>
              </a:spcBef>
              <a:buSzPts val="1275"/>
            </a:pPr>
            <a:r>
              <a:rPr lang="en-GB" sz="1500" dirty="0"/>
              <a:t>It was sometimes even that we weren’t able to go to the school… I didn’t want to leave my mum alone for the day. (</a:t>
            </a:r>
            <a:r>
              <a:rPr lang="en-GB" sz="1500" dirty="0" err="1"/>
              <a:t>Roosa</a:t>
            </a:r>
            <a:r>
              <a:rPr lang="en-GB" sz="1500" dirty="0"/>
              <a:t>, child, Finland)</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44"/>
          <p:cNvSpPr txBox="1">
            <a:spLocks noGrp="1"/>
          </p:cNvSpPr>
          <p:nvPr>
            <p:ph type="title"/>
          </p:nvPr>
        </p:nvSpPr>
        <p:spPr>
          <a:xfrm>
            <a:off x="301752" y="228600"/>
            <a:ext cx="8534400" cy="758952"/>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F7D94"/>
              </a:buClr>
              <a:buSzPts val="3300"/>
              <a:buFont typeface="Georgia"/>
              <a:buNone/>
            </a:pPr>
            <a:r>
              <a:rPr lang="en-GB" dirty="0"/>
              <a:t>Omnipresent fathering</a:t>
            </a:r>
            <a:endParaRPr dirty="0"/>
          </a:p>
        </p:txBody>
      </p:sp>
      <p:sp>
        <p:nvSpPr>
          <p:cNvPr id="357" name="Google Shape;357;p44"/>
          <p:cNvSpPr txBox="1">
            <a:spLocks noGrp="1"/>
          </p:cNvSpPr>
          <p:nvPr>
            <p:ph type="body" idx="1"/>
          </p:nvPr>
        </p:nvSpPr>
        <p:spPr>
          <a:xfrm>
            <a:off x="301752" y="1828800"/>
            <a:ext cx="8503920" cy="4270248"/>
          </a:xfrm>
          <a:prstGeom prst="rect">
            <a:avLst/>
          </a:prstGeom>
          <a:noFill/>
          <a:ln>
            <a:noFill/>
          </a:ln>
        </p:spPr>
        <p:txBody>
          <a:bodyPr spcFirstLastPara="1" wrap="square" lIns="91425" tIns="45700" rIns="91425" bIns="45700" anchor="t" anchorCtr="0">
            <a:noAutofit/>
          </a:bodyPr>
          <a:lstStyle/>
          <a:p>
            <a:pPr>
              <a:lnSpc>
                <a:spcPct val="150000"/>
              </a:lnSpc>
              <a:spcBef>
                <a:spcPts val="0"/>
              </a:spcBef>
              <a:buSzPts val="2040"/>
            </a:pPr>
            <a:r>
              <a:rPr lang="en-GB" sz="2000" dirty="0"/>
              <a:t>I couldn’t go out that much until recently because I was scared my father would try to kidnap me again and attack Mum again (Angel, child, UK)</a:t>
            </a:r>
          </a:p>
          <a:p>
            <a:pPr marL="0" indent="0">
              <a:lnSpc>
                <a:spcPct val="150000"/>
              </a:lnSpc>
              <a:spcBef>
                <a:spcPts val="0"/>
              </a:spcBef>
              <a:buSzPts val="2040"/>
              <a:buNone/>
            </a:pPr>
            <a:endParaRPr sz="2400" dirty="0"/>
          </a:p>
          <a:p>
            <a:pPr marL="0" lvl="0" indent="0" algn="l" rtl="0">
              <a:lnSpc>
                <a:spcPct val="150000"/>
              </a:lnSpc>
              <a:spcBef>
                <a:spcPts val="1680"/>
              </a:spcBef>
              <a:spcAft>
                <a:spcPts val="0"/>
              </a:spcAft>
              <a:buSzPts val="2040"/>
              <a:buNone/>
            </a:pPr>
            <a:r>
              <a:rPr lang="en-GB" sz="2000" dirty="0"/>
              <a:t>These examples show how fathers’ ‘omnipresence’ affected children by making them fearful and restricting their ability to act freely</a:t>
            </a:r>
            <a:endParaRPr sz="2400" dirty="0"/>
          </a:p>
          <a:p>
            <a:pPr marL="274320" lvl="0" indent="-128587" algn="l" rtl="0">
              <a:spcBef>
                <a:spcPts val="1740"/>
              </a:spcBef>
              <a:spcAft>
                <a:spcPts val="0"/>
              </a:spcAft>
              <a:buSzPts val="2295"/>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8D344356-1561-4D5A-8A30-E561E5B13AC2}"/>
              </a:ext>
            </a:extLst>
          </p:cNvPr>
          <p:cNvSpPr>
            <a:spLocks noGrp="1"/>
          </p:cNvSpPr>
          <p:nvPr>
            <p:ph sz="quarter" idx="1"/>
          </p:nvPr>
        </p:nvSpPr>
        <p:spPr/>
        <p:txBody>
          <a:bodyPr/>
          <a:lstStyle/>
          <a:p>
            <a:endParaRPr lang="en-GB" dirty="0"/>
          </a:p>
          <a:p>
            <a:endParaRPr lang="en-GB" dirty="0"/>
          </a:p>
          <a:p>
            <a:pPr marL="0" indent="0">
              <a:buNone/>
            </a:pPr>
            <a:endParaRPr lang="en-GB" dirty="0"/>
          </a:p>
          <a:p>
            <a:pPr marL="0" indent="0" algn="ctr">
              <a:buNone/>
            </a:pPr>
            <a:r>
              <a:rPr lang="en-GB" sz="6600" dirty="0"/>
              <a:t>Conclusions</a:t>
            </a:r>
          </a:p>
        </p:txBody>
      </p:sp>
    </p:spTree>
    <p:extLst>
      <p:ext uri="{BB962C8B-B14F-4D97-AF65-F5344CB8AC3E}">
        <p14:creationId xmlns:p14="http://schemas.microsoft.com/office/powerpoint/2010/main" val="2503349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C13ED-8FAD-42DB-A705-DE96D5656995}"/>
              </a:ext>
            </a:extLst>
          </p:cNvPr>
          <p:cNvSpPr>
            <a:spLocks noGrp="1"/>
          </p:cNvSpPr>
          <p:nvPr>
            <p:ph type="title"/>
          </p:nvPr>
        </p:nvSpPr>
        <p:spPr/>
        <p:txBody>
          <a:bodyPr/>
          <a:lstStyle/>
          <a:p>
            <a:r>
              <a:rPr lang="en-GB" dirty="0"/>
              <a:t>Conclusions</a:t>
            </a:r>
          </a:p>
        </p:txBody>
      </p:sp>
      <p:sp>
        <p:nvSpPr>
          <p:cNvPr id="4" name="Content Placeholder 3">
            <a:extLst>
              <a:ext uri="{FF2B5EF4-FFF2-40B4-BE49-F238E27FC236}">
                <a16:creationId xmlns:a16="http://schemas.microsoft.com/office/drawing/2014/main" id="{75B17FA1-2889-4E48-9610-83CF2591A680}"/>
              </a:ext>
            </a:extLst>
          </p:cNvPr>
          <p:cNvSpPr>
            <a:spLocks noGrp="1"/>
          </p:cNvSpPr>
          <p:nvPr>
            <p:ph sz="quarter" idx="1"/>
          </p:nvPr>
        </p:nvSpPr>
        <p:spPr>
          <a:xfrm>
            <a:off x="301752" y="1790700"/>
            <a:ext cx="8503920" cy="4308348"/>
          </a:xfrm>
        </p:spPr>
        <p:txBody>
          <a:bodyPr>
            <a:normAutofit lnSpcReduction="10000"/>
          </a:bodyPr>
          <a:lstStyle/>
          <a:p>
            <a:pPr>
              <a:lnSpc>
                <a:spcPct val="160000"/>
              </a:lnSpc>
              <a:spcAft>
                <a:spcPts val="600"/>
              </a:spcAft>
            </a:pPr>
            <a:r>
              <a:rPr lang="en-GB" sz="1600" dirty="0"/>
              <a:t>Coercive control is a severe form of abuse, and perpetrators of coercive control cause high levels of harm</a:t>
            </a:r>
          </a:p>
          <a:p>
            <a:pPr>
              <a:lnSpc>
                <a:spcPct val="160000"/>
              </a:lnSpc>
              <a:spcAft>
                <a:spcPts val="600"/>
              </a:spcAft>
            </a:pPr>
            <a:r>
              <a:rPr lang="en-GB" sz="1600" dirty="0"/>
              <a:t>Coercive control perpetrating fathers tend to parent their children in negative ways, and subject their children to coercive control in ways that profoundly harm the children’s day-to-day experiences of life</a:t>
            </a:r>
          </a:p>
          <a:p>
            <a:pPr>
              <a:lnSpc>
                <a:spcPct val="160000"/>
              </a:lnSpc>
              <a:spcAft>
                <a:spcPts val="600"/>
              </a:spcAft>
            </a:pPr>
            <a:r>
              <a:rPr lang="en-GB" sz="1600" dirty="0"/>
              <a:t>The adult victim separating from the perpetrator is unlikely to be enough to make the children safe, as the perpetrator usually continues their coercive control post-separation</a:t>
            </a:r>
          </a:p>
          <a:p>
            <a:pPr>
              <a:lnSpc>
                <a:spcPct val="160000"/>
              </a:lnSpc>
              <a:spcAft>
                <a:spcPts val="600"/>
              </a:spcAft>
            </a:pPr>
            <a:r>
              <a:rPr lang="en-GB" sz="1600" dirty="0"/>
              <a:t>The problem lies within the perpetrator (usually the children’s father or father figure) – tackling the problem means </a:t>
            </a:r>
            <a:r>
              <a:rPr lang="en-GB" sz="1600" b="1" dirty="0"/>
              <a:t>tackling the perpetrator</a:t>
            </a:r>
            <a:r>
              <a:rPr lang="en-GB" sz="1600" dirty="0"/>
              <a:t>, holding them </a:t>
            </a:r>
            <a:r>
              <a:rPr lang="en-GB" sz="1600" b="1" dirty="0"/>
              <a:t>accountable</a:t>
            </a:r>
            <a:r>
              <a:rPr lang="en-GB" sz="1600" dirty="0"/>
              <a:t>, and </a:t>
            </a:r>
            <a:r>
              <a:rPr lang="en-GB" sz="1600" b="1" dirty="0"/>
              <a:t>stopping their ability to continue abusing</a:t>
            </a:r>
            <a:r>
              <a:rPr lang="en-GB" sz="1600" dirty="0"/>
              <a:t>.</a:t>
            </a:r>
          </a:p>
        </p:txBody>
      </p:sp>
    </p:spTree>
    <p:extLst>
      <p:ext uri="{BB962C8B-B14F-4D97-AF65-F5344CB8AC3E}">
        <p14:creationId xmlns:p14="http://schemas.microsoft.com/office/powerpoint/2010/main" val="1521647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4DDB2-357C-41A4-8360-002F8DC74444}"/>
              </a:ext>
            </a:extLst>
          </p:cNvPr>
          <p:cNvSpPr>
            <a:spLocks noGrp="1"/>
          </p:cNvSpPr>
          <p:nvPr>
            <p:ph type="title"/>
          </p:nvPr>
        </p:nvSpPr>
        <p:spPr/>
        <p:txBody>
          <a:bodyPr/>
          <a:lstStyle/>
          <a:p>
            <a:r>
              <a:rPr lang="en-GB" dirty="0"/>
              <a:t>Book coming soon</a:t>
            </a:r>
          </a:p>
        </p:txBody>
      </p:sp>
      <p:sp>
        <p:nvSpPr>
          <p:cNvPr id="4" name="Content Placeholder 3">
            <a:extLst>
              <a:ext uri="{FF2B5EF4-FFF2-40B4-BE49-F238E27FC236}">
                <a16:creationId xmlns:a16="http://schemas.microsoft.com/office/drawing/2014/main" id="{FAFA9911-D90E-4A93-8F73-A7DF9645E3DA}"/>
              </a:ext>
            </a:extLst>
          </p:cNvPr>
          <p:cNvSpPr>
            <a:spLocks noGrp="1"/>
          </p:cNvSpPr>
          <p:nvPr>
            <p:ph sz="quarter" idx="1"/>
          </p:nvPr>
        </p:nvSpPr>
        <p:spPr/>
        <p:txBody>
          <a:bodyPr/>
          <a:lstStyle/>
          <a:p>
            <a:pPr marL="0" indent="0" algn="ctr">
              <a:buNone/>
            </a:pPr>
            <a:endParaRPr lang="en-GB" dirty="0"/>
          </a:p>
          <a:p>
            <a:pPr marL="0" indent="0" algn="ctr">
              <a:buNone/>
            </a:pPr>
            <a:endParaRPr lang="en-GB" dirty="0"/>
          </a:p>
          <a:p>
            <a:pPr marL="0" indent="0" algn="ctr">
              <a:buNone/>
            </a:pPr>
            <a:r>
              <a:rPr lang="en-GB" dirty="0"/>
              <a:t>My book will be published in 2021</a:t>
            </a:r>
          </a:p>
          <a:p>
            <a:pPr marL="0" indent="0" algn="ctr">
              <a:buNone/>
            </a:pPr>
            <a:endParaRPr lang="en-GB" sz="2800" dirty="0"/>
          </a:p>
          <a:p>
            <a:pPr marL="0" indent="0" algn="ctr">
              <a:buNone/>
            </a:pPr>
            <a:r>
              <a:rPr lang="en-GB" sz="3200" dirty="0"/>
              <a:t>Emma Katz</a:t>
            </a:r>
          </a:p>
          <a:p>
            <a:pPr marL="0" indent="0" algn="ctr">
              <a:spcAft>
                <a:spcPts val="600"/>
              </a:spcAft>
              <a:buNone/>
            </a:pPr>
            <a:r>
              <a:rPr lang="en-GB" sz="2800" i="1" dirty="0"/>
              <a:t>Coercive Control in Children’s and Mothers’ Lives</a:t>
            </a:r>
          </a:p>
          <a:p>
            <a:pPr marL="0" indent="0" algn="ctr">
              <a:buNone/>
            </a:pPr>
            <a:r>
              <a:rPr lang="en-GB" sz="2400" dirty="0"/>
              <a:t>Oxford University Press</a:t>
            </a:r>
          </a:p>
        </p:txBody>
      </p:sp>
    </p:spTree>
    <p:extLst>
      <p:ext uri="{BB962C8B-B14F-4D97-AF65-F5344CB8AC3E}">
        <p14:creationId xmlns:p14="http://schemas.microsoft.com/office/powerpoint/2010/main" val="2426716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CDC8E-BE74-4C67-8E9A-29B4A325C12E}"/>
              </a:ext>
            </a:extLst>
          </p:cNvPr>
          <p:cNvSpPr>
            <a:spLocks noGrp="1"/>
          </p:cNvSpPr>
          <p:nvPr>
            <p:ph type="title"/>
          </p:nvPr>
        </p:nvSpPr>
        <p:spPr/>
        <p:txBody>
          <a:bodyPr/>
          <a:lstStyle/>
          <a:p>
            <a:r>
              <a:rPr lang="en-GB" dirty="0"/>
              <a:t>Was this talk useful?</a:t>
            </a:r>
          </a:p>
        </p:txBody>
      </p:sp>
      <p:sp>
        <p:nvSpPr>
          <p:cNvPr id="3" name="Footer Placeholder 2">
            <a:extLst>
              <a:ext uri="{FF2B5EF4-FFF2-40B4-BE49-F238E27FC236}">
                <a16:creationId xmlns:a16="http://schemas.microsoft.com/office/drawing/2014/main" id="{208B85EF-B2A8-4CBA-A664-3C5DFDE05D0E}"/>
              </a:ext>
            </a:extLst>
          </p:cNvPr>
          <p:cNvSpPr>
            <a:spLocks noGrp="1"/>
          </p:cNvSpPr>
          <p:nvPr>
            <p:ph type="ftr" sz="quarter" idx="11"/>
          </p:nvPr>
        </p:nvSpPr>
        <p:spPr/>
        <p:txBody>
          <a:bodyPr/>
          <a:lstStyle/>
          <a:p>
            <a:r>
              <a:rPr lang="en-GB"/>
              <a:t>katze@hope.ac.uk</a:t>
            </a:r>
          </a:p>
        </p:txBody>
      </p:sp>
      <p:sp>
        <p:nvSpPr>
          <p:cNvPr id="4" name="Content Placeholder 3">
            <a:extLst>
              <a:ext uri="{FF2B5EF4-FFF2-40B4-BE49-F238E27FC236}">
                <a16:creationId xmlns:a16="http://schemas.microsoft.com/office/drawing/2014/main" id="{7A39F8D9-8975-4962-BC91-E233D96C1F99}"/>
              </a:ext>
            </a:extLst>
          </p:cNvPr>
          <p:cNvSpPr>
            <a:spLocks noGrp="1"/>
          </p:cNvSpPr>
          <p:nvPr>
            <p:ph sz="quarter" idx="1"/>
          </p:nvPr>
        </p:nvSpPr>
        <p:spPr/>
        <p:txBody>
          <a:bodyPr/>
          <a:lstStyle/>
          <a:p>
            <a:pPr marL="0" indent="0">
              <a:buNone/>
            </a:pPr>
            <a:endParaRPr lang="en-GB" dirty="0"/>
          </a:p>
          <a:p>
            <a:pPr marL="0" indent="0">
              <a:buNone/>
            </a:pPr>
            <a:r>
              <a:rPr lang="en-GB" dirty="0"/>
              <a:t>Please take a couple of minutes to provide me with some brief feedback</a:t>
            </a:r>
          </a:p>
          <a:p>
            <a:endParaRPr lang="en-GB" dirty="0"/>
          </a:p>
          <a:p>
            <a:r>
              <a:rPr lang="en-GB" dirty="0"/>
              <a:t>https://www.surveymonkey.co.uk/r/HDCJGKJ</a:t>
            </a:r>
          </a:p>
        </p:txBody>
      </p:sp>
    </p:spTree>
    <p:extLst>
      <p:ext uri="{BB962C8B-B14F-4D97-AF65-F5344CB8AC3E}">
        <p14:creationId xmlns:p14="http://schemas.microsoft.com/office/powerpoint/2010/main" val="402434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334E2-D064-45AF-807C-FBD8623DBFFA}"/>
              </a:ext>
            </a:extLst>
          </p:cNvPr>
          <p:cNvSpPr>
            <a:spLocks noGrp="1"/>
          </p:cNvSpPr>
          <p:nvPr>
            <p:ph type="title"/>
          </p:nvPr>
        </p:nvSpPr>
        <p:spPr/>
        <p:txBody>
          <a:bodyPr>
            <a:normAutofit fontScale="90000"/>
          </a:bodyPr>
          <a:lstStyle/>
          <a:p>
            <a:r>
              <a:rPr lang="en-GB" dirty="0"/>
              <a:t>Victims’ lives and freedoms are seriously limited</a:t>
            </a:r>
          </a:p>
        </p:txBody>
      </p:sp>
      <p:sp>
        <p:nvSpPr>
          <p:cNvPr id="3" name="Footer Placeholder 2">
            <a:extLst>
              <a:ext uri="{FF2B5EF4-FFF2-40B4-BE49-F238E27FC236}">
                <a16:creationId xmlns:a16="http://schemas.microsoft.com/office/drawing/2014/main" id="{B002C19C-3BB8-43D9-92EA-262C8C6532C9}"/>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Georgia"/>
                <a:ea typeface="+mn-ea"/>
                <a:cs typeface="+mn-cs"/>
              </a:rPr>
              <a:t>katze@hope.ac.uk</a:t>
            </a:r>
          </a:p>
        </p:txBody>
      </p:sp>
      <p:sp>
        <p:nvSpPr>
          <p:cNvPr id="4" name="Content Placeholder 3">
            <a:extLst>
              <a:ext uri="{FF2B5EF4-FFF2-40B4-BE49-F238E27FC236}">
                <a16:creationId xmlns:a16="http://schemas.microsoft.com/office/drawing/2014/main" id="{822D1FB7-BB46-4D59-95FD-A490C456019F}"/>
              </a:ext>
            </a:extLst>
          </p:cNvPr>
          <p:cNvSpPr>
            <a:spLocks noGrp="1"/>
          </p:cNvSpPr>
          <p:nvPr>
            <p:ph sz="quarter" idx="1"/>
          </p:nvPr>
        </p:nvSpPr>
        <p:spPr>
          <a:xfrm>
            <a:off x="301752" y="1700808"/>
            <a:ext cx="8503920" cy="4604742"/>
          </a:xfrm>
        </p:spPr>
        <p:txBody>
          <a:bodyPr>
            <a:normAutofit fontScale="92500"/>
          </a:bodyPr>
          <a:lstStyle/>
          <a:p>
            <a:pPr>
              <a:lnSpc>
                <a:spcPct val="170000"/>
              </a:lnSpc>
              <a:spcAft>
                <a:spcPts val="600"/>
              </a:spcAft>
            </a:pPr>
            <a:r>
              <a:rPr lang="en-GB" sz="1800" dirty="0"/>
              <a:t>Coercive control is a severe form of domestic abuse</a:t>
            </a:r>
          </a:p>
          <a:p>
            <a:pPr>
              <a:lnSpc>
                <a:spcPct val="170000"/>
              </a:lnSpc>
              <a:spcAft>
                <a:spcPts val="600"/>
              </a:spcAft>
            </a:pPr>
            <a:r>
              <a:rPr lang="en-GB" sz="1800" dirty="0"/>
              <a:t>Coercive control involves situations where somebody subjects another person/s to </a:t>
            </a:r>
            <a:r>
              <a:rPr lang="en-GB" sz="1800" b="1" dirty="0"/>
              <a:t>persistent</a:t>
            </a:r>
            <a:r>
              <a:rPr lang="en-GB" sz="1800" dirty="0"/>
              <a:t> </a:t>
            </a:r>
            <a:r>
              <a:rPr lang="en-GB" sz="1800" b="1" dirty="0"/>
              <a:t>controlling behaviour and makes it clear that that standing up for themselves will be punished</a:t>
            </a:r>
            <a:r>
              <a:rPr lang="en-GB" sz="1800" dirty="0"/>
              <a:t>, i.e. ‘do what I say, or else…’. </a:t>
            </a:r>
          </a:p>
          <a:p>
            <a:pPr>
              <a:lnSpc>
                <a:spcPct val="170000"/>
              </a:lnSpc>
              <a:spcAft>
                <a:spcPts val="600"/>
              </a:spcAft>
            </a:pPr>
            <a:r>
              <a:rPr lang="en-GB" sz="1800" dirty="0"/>
              <a:t>Punishment may take many forms, it is not always violence, but it will be something the victim dreads, like cruel verbal putdowns or hurting children or pets</a:t>
            </a:r>
          </a:p>
          <a:p>
            <a:pPr>
              <a:lnSpc>
                <a:spcPct val="170000"/>
              </a:lnSpc>
              <a:spcAft>
                <a:spcPts val="600"/>
              </a:spcAft>
            </a:pPr>
            <a:r>
              <a:rPr lang="en-GB" sz="1800" dirty="0"/>
              <a:t>By repeatedly punishing the victim for non-compliance, the perpetrator hopes to </a:t>
            </a:r>
            <a:r>
              <a:rPr lang="en-GB" sz="1800" b="1" dirty="0"/>
              <a:t>demoralise and terrorise the victim into permanent submission</a:t>
            </a:r>
          </a:p>
        </p:txBody>
      </p:sp>
    </p:spTree>
    <p:extLst>
      <p:ext uri="{BB962C8B-B14F-4D97-AF65-F5344CB8AC3E}">
        <p14:creationId xmlns:p14="http://schemas.microsoft.com/office/powerpoint/2010/main" val="171199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3" name="Google Shape;393;p50"/>
          <p:cNvSpPr txBox="1">
            <a:spLocks noGrp="1"/>
          </p:cNvSpPr>
          <p:nvPr>
            <p:ph type="body" idx="1"/>
          </p:nvPr>
        </p:nvSpPr>
        <p:spPr>
          <a:xfrm>
            <a:off x="457200" y="1701209"/>
            <a:ext cx="8229600" cy="4690066"/>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SzPts val="1190"/>
              <a:buNone/>
            </a:pPr>
            <a:r>
              <a:rPr lang="en-GB" sz="1400" b="1" dirty="0">
                <a:solidFill>
                  <a:schemeClr val="tx2"/>
                </a:solidFill>
              </a:rPr>
              <a:t>Email Emma at katze@hope.ac.uk if you want copies</a:t>
            </a:r>
            <a:endParaRPr sz="2400" b="1" dirty="0">
              <a:solidFill>
                <a:schemeClr val="tx2"/>
              </a:solidFill>
            </a:endParaRPr>
          </a:p>
          <a:p>
            <a:pPr marL="0" lvl="0" indent="0" algn="l" rtl="0">
              <a:lnSpc>
                <a:spcPct val="150000"/>
              </a:lnSpc>
              <a:spcBef>
                <a:spcPts val="1200"/>
              </a:spcBef>
              <a:spcAft>
                <a:spcPts val="0"/>
              </a:spcAft>
              <a:buSzPts val="1190"/>
              <a:buNone/>
            </a:pPr>
            <a:r>
              <a:rPr lang="en-GB" sz="1200" dirty="0">
                <a:solidFill>
                  <a:schemeClr val="tx2"/>
                </a:solidFill>
              </a:rPr>
              <a:t>Katz, E., </a:t>
            </a:r>
            <a:r>
              <a:rPr lang="en-GB" sz="1200" dirty="0" err="1">
                <a:solidFill>
                  <a:schemeClr val="tx2"/>
                </a:solidFill>
              </a:rPr>
              <a:t>Nikupeteri</a:t>
            </a:r>
            <a:r>
              <a:rPr lang="en-GB" sz="1200" dirty="0">
                <a:solidFill>
                  <a:schemeClr val="tx2"/>
                </a:solidFill>
              </a:rPr>
              <a:t>, A. and </a:t>
            </a:r>
            <a:r>
              <a:rPr lang="en-GB" sz="1200" dirty="0" err="1">
                <a:solidFill>
                  <a:schemeClr val="tx2"/>
                </a:solidFill>
              </a:rPr>
              <a:t>Laitinen</a:t>
            </a:r>
            <a:r>
              <a:rPr lang="en-GB" sz="1200" dirty="0">
                <a:solidFill>
                  <a:schemeClr val="tx2"/>
                </a:solidFill>
              </a:rPr>
              <a:t>, M. (2020) When Coercive Control Continues to Harm Children: Post-Separation Fathering, Stalking, and Domestic Violence. </a:t>
            </a:r>
            <a:r>
              <a:rPr lang="en-GB" sz="1200" i="1" dirty="0">
                <a:solidFill>
                  <a:schemeClr val="tx2"/>
                </a:solidFill>
              </a:rPr>
              <a:t>Child Abuse Review, </a:t>
            </a:r>
            <a:r>
              <a:rPr lang="en-GB" sz="1200" dirty="0">
                <a:solidFill>
                  <a:schemeClr val="tx2"/>
                </a:solidFill>
              </a:rPr>
              <a:t>vol. 29, no. 4, pp. 310-324.</a:t>
            </a:r>
            <a:endParaRPr sz="1200" b="1" dirty="0">
              <a:solidFill>
                <a:schemeClr val="tx2"/>
              </a:solidFill>
            </a:endParaRPr>
          </a:p>
          <a:p>
            <a:pPr marL="0" lvl="0" indent="0">
              <a:lnSpc>
                <a:spcPct val="150000"/>
              </a:lnSpc>
              <a:spcBef>
                <a:spcPts val="1200"/>
              </a:spcBef>
              <a:buSzPts val="1190"/>
              <a:buNone/>
            </a:pPr>
            <a:r>
              <a:rPr lang="en-GB" sz="1200" dirty="0">
                <a:solidFill>
                  <a:schemeClr val="tx2"/>
                </a:solidFill>
              </a:rPr>
              <a:t>Katz, E. (2019) Coercive Control, Domestic Violence and a Five-Factor Framework: Five Factors that Influence Closeness, Distance and Strain in Mother-Child Relationships. </a:t>
            </a:r>
            <a:r>
              <a:rPr lang="en-GB" sz="1200" i="1" dirty="0">
                <a:solidFill>
                  <a:schemeClr val="tx2"/>
                </a:solidFill>
              </a:rPr>
              <a:t>Violence Against Women, </a:t>
            </a:r>
            <a:r>
              <a:rPr lang="en-GB" sz="1200" dirty="0">
                <a:solidFill>
                  <a:schemeClr val="tx2"/>
                </a:solidFill>
              </a:rPr>
              <a:t>vol. 25, no. 15, pp. 1829–1853.</a:t>
            </a:r>
          </a:p>
          <a:p>
            <a:pPr marL="0" lvl="0" indent="0">
              <a:lnSpc>
                <a:spcPct val="150000"/>
              </a:lnSpc>
              <a:spcBef>
                <a:spcPts val="1200"/>
              </a:spcBef>
              <a:buSzPts val="1190"/>
              <a:buNone/>
            </a:pPr>
            <a:r>
              <a:rPr lang="en-GB" sz="1200" dirty="0">
                <a:solidFill>
                  <a:schemeClr val="tx2"/>
                </a:solidFill>
              </a:rPr>
              <a:t>Katz, E. (2016) Beyond the Physical Incident Model: How Children Living with Domestic Violence are Harmed by and Resist Regimes of Coercive Control. </a:t>
            </a:r>
            <a:r>
              <a:rPr lang="en-GB" sz="1200" i="1" dirty="0">
                <a:solidFill>
                  <a:schemeClr val="tx2"/>
                </a:solidFill>
              </a:rPr>
              <a:t>Child Abuse Review</a:t>
            </a:r>
            <a:r>
              <a:rPr lang="en-GB" sz="1200" dirty="0">
                <a:solidFill>
                  <a:schemeClr val="tx2"/>
                </a:solidFill>
              </a:rPr>
              <a:t>, vol. 25, no. 1, pp. 46–59.</a:t>
            </a:r>
            <a:endParaRPr sz="2400" dirty="0">
              <a:solidFill>
                <a:schemeClr val="tx2"/>
              </a:solidFill>
            </a:endParaRPr>
          </a:p>
          <a:p>
            <a:pPr marL="0" lvl="0" indent="0" algn="l" rtl="0">
              <a:lnSpc>
                <a:spcPct val="150000"/>
              </a:lnSpc>
              <a:spcBef>
                <a:spcPts val="1200"/>
              </a:spcBef>
              <a:spcAft>
                <a:spcPts val="0"/>
              </a:spcAft>
              <a:buSzPts val="1190"/>
              <a:buNone/>
            </a:pPr>
            <a:r>
              <a:rPr lang="en-GB" sz="1200" dirty="0">
                <a:solidFill>
                  <a:schemeClr val="tx2"/>
                </a:solidFill>
              </a:rPr>
              <a:t>Katz, E. (2015) Recovery-Promoters: Ways that Mothers and Children Support One Another’s Recoveries from Domestic Violence. </a:t>
            </a:r>
            <a:r>
              <a:rPr lang="en-GB" sz="1200" i="1" dirty="0">
                <a:solidFill>
                  <a:schemeClr val="tx2"/>
                </a:solidFill>
              </a:rPr>
              <a:t>British Journal of Social Work</a:t>
            </a:r>
            <a:r>
              <a:rPr lang="en-GB" sz="1200" dirty="0">
                <a:solidFill>
                  <a:schemeClr val="tx2"/>
                </a:solidFill>
              </a:rPr>
              <a:t>, vol. 45, sup. 1, pp. i153–i169.</a:t>
            </a:r>
            <a:endParaRPr sz="2400" dirty="0">
              <a:solidFill>
                <a:schemeClr val="tx2"/>
              </a:solidFill>
            </a:endParaRPr>
          </a:p>
          <a:p>
            <a:pPr marL="0" lvl="0" indent="0" algn="l" rtl="0">
              <a:lnSpc>
                <a:spcPct val="150000"/>
              </a:lnSpc>
              <a:spcBef>
                <a:spcPts val="1200"/>
              </a:spcBef>
              <a:spcAft>
                <a:spcPts val="0"/>
              </a:spcAft>
              <a:buSzPts val="1190"/>
              <a:buNone/>
            </a:pPr>
            <a:r>
              <a:rPr lang="en-GB" sz="1200" dirty="0">
                <a:solidFill>
                  <a:schemeClr val="tx2"/>
                </a:solidFill>
              </a:rPr>
              <a:t>Katz, E. (2015) Domestic Violence, Children’s Agency and Mother-Child Relationships: Towards a More Advanced Model. </a:t>
            </a:r>
            <a:r>
              <a:rPr lang="en-GB" sz="1200" i="1" dirty="0">
                <a:solidFill>
                  <a:schemeClr val="tx2"/>
                </a:solidFill>
              </a:rPr>
              <a:t>Children and Society</a:t>
            </a:r>
            <a:r>
              <a:rPr lang="en-GB" sz="1200" dirty="0">
                <a:solidFill>
                  <a:schemeClr val="tx2"/>
                </a:solidFill>
              </a:rPr>
              <a:t>, vol. 29, no. 1, pp. 69–79.</a:t>
            </a:r>
            <a:endParaRPr sz="2400" dirty="0">
              <a:solidFill>
                <a:schemeClr val="tx2"/>
              </a:solidFill>
            </a:endParaRPr>
          </a:p>
        </p:txBody>
      </p:sp>
      <p:sp>
        <p:nvSpPr>
          <p:cNvPr id="6" name="Title 1">
            <a:extLst>
              <a:ext uri="{FF2B5EF4-FFF2-40B4-BE49-F238E27FC236}">
                <a16:creationId xmlns:a16="http://schemas.microsoft.com/office/drawing/2014/main" id="{9F5174D8-E70E-4290-B83B-EB1D9A251F26}"/>
              </a:ext>
            </a:extLst>
          </p:cNvPr>
          <p:cNvSpPr>
            <a:spLocks noGrp="1"/>
          </p:cNvSpPr>
          <p:nvPr>
            <p:ph type="title"/>
          </p:nvPr>
        </p:nvSpPr>
        <p:spPr>
          <a:xfrm>
            <a:off x="301752" y="228600"/>
            <a:ext cx="8534400" cy="758952"/>
          </a:xfrm>
        </p:spPr>
        <p:txBody>
          <a:bodyPr>
            <a:normAutofit/>
          </a:bodyPr>
          <a:lstStyle/>
          <a:p>
            <a:r>
              <a:rPr lang="en-GB" dirty="0"/>
              <a:t>Emma’s publications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12F4D-F50A-4236-96A5-DD2F6B9D3F9E}"/>
              </a:ext>
            </a:extLst>
          </p:cNvPr>
          <p:cNvSpPr>
            <a:spLocks noGrp="1"/>
          </p:cNvSpPr>
          <p:nvPr>
            <p:ph type="title"/>
          </p:nvPr>
        </p:nvSpPr>
        <p:spPr/>
        <p:txBody>
          <a:bodyPr/>
          <a:lstStyle/>
          <a:p>
            <a:r>
              <a:rPr lang="en-GB" dirty="0"/>
              <a:t>References</a:t>
            </a:r>
          </a:p>
        </p:txBody>
      </p:sp>
      <p:sp>
        <p:nvSpPr>
          <p:cNvPr id="4" name="Content Placeholder 3">
            <a:extLst>
              <a:ext uri="{FF2B5EF4-FFF2-40B4-BE49-F238E27FC236}">
                <a16:creationId xmlns:a16="http://schemas.microsoft.com/office/drawing/2014/main" id="{F3458DF3-2E98-4D34-9D14-7EAC9786661A}"/>
              </a:ext>
            </a:extLst>
          </p:cNvPr>
          <p:cNvSpPr>
            <a:spLocks noGrp="1"/>
          </p:cNvSpPr>
          <p:nvPr>
            <p:ph sz="quarter" idx="1"/>
          </p:nvPr>
        </p:nvSpPr>
        <p:spPr>
          <a:xfrm>
            <a:off x="301752" y="1527048"/>
            <a:ext cx="8503920" cy="4969002"/>
          </a:xfrm>
        </p:spPr>
        <p:txBody>
          <a:bodyPr>
            <a:normAutofit fontScale="25000" lnSpcReduction="20000"/>
          </a:bodyPr>
          <a:lstStyle/>
          <a:p>
            <a:pPr>
              <a:lnSpc>
                <a:spcPct val="130000"/>
              </a:lnSpc>
              <a:spcBef>
                <a:spcPts val="200"/>
              </a:spcBef>
              <a:spcAft>
                <a:spcPts val="300"/>
              </a:spcAft>
            </a:pPr>
            <a:r>
              <a:rPr lang="en-GB" sz="4200" dirty="0"/>
              <a:t>Bancroft, L. (2002) </a:t>
            </a:r>
            <a:r>
              <a:rPr lang="en-GB" sz="4200" i="1" dirty="0"/>
              <a:t>Why does he do that?: Inside the minds of angry and controlling men</a:t>
            </a:r>
            <a:r>
              <a:rPr lang="en-GB" sz="4200" dirty="0"/>
              <a:t>, New York, NY: Berkley.</a:t>
            </a:r>
          </a:p>
          <a:p>
            <a:pPr>
              <a:lnSpc>
                <a:spcPct val="130000"/>
              </a:lnSpc>
              <a:spcBef>
                <a:spcPts val="200"/>
              </a:spcBef>
              <a:spcAft>
                <a:spcPts val="300"/>
              </a:spcAft>
            </a:pPr>
            <a:r>
              <a:rPr lang="en-GB" sz="4200" dirty="0"/>
              <a:t>Bancroft. L, Silverman JG, Ritchie D. (2012) </a:t>
            </a:r>
            <a:r>
              <a:rPr lang="en-GB" sz="4200" i="1" dirty="0"/>
              <a:t>The batterer as parent: addressing the impact of domestic violence on family dynamics</a:t>
            </a:r>
            <a:r>
              <a:rPr lang="en-GB" sz="4200" dirty="0"/>
              <a:t>. 2nd ed. Sage: London.</a:t>
            </a:r>
          </a:p>
          <a:p>
            <a:pPr>
              <a:lnSpc>
                <a:spcPct val="130000"/>
              </a:lnSpc>
              <a:spcBef>
                <a:spcPts val="200"/>
              </a:spcBef>
              <a:spcAft>
                <a:spcPts val="300"/>
              </a:spcAft>
            </a:pPr>
            <a:r>
              <a:rPr lang="en-GB" sz="4200" dirty="0"/>
              <a:t>Beeble, M.L., Bybee, D., &amp; Sullivan, C.M. (2007). Abusive men’s use of children to control their partners and ex-partners. </a:t>
            </a:r>
            <a:r>
              <a:rPr lang="en-GB" sz="4200" i="1" dirty="0"/>
              <a:t>European Psychologist</a:t>
            </a:r>
            <a:r>
              <a:rPr lang="en-GB" sz="4200" dirty="0"/>
              <a:t>, 12(1), 54–61.</a:t>
            </a:r>
          </a:p>
          <a:p>
            <a:pPr>
              <a:lnSpc>
                <a:spcPct val="130000"/>
              </a:lnSpc>
              <a:spcBef>
                <a:spcPts val="200"/>
              </a:spcBef>
              <a:spcAft>
                <a:spcPts val="300"/>
              </a:spcAft>
            </a:pPr>
            <a:r>
              <a:rPr lang="en-GB" sz="4200" dirty="0"/>
              <a:t>Day, A. &amp; Bowen, E. (2015) Offending competency and coercive control in intimate partner violence</a:t>
            </a:r>
            <a:r>
              <a:rPr lang="en-GB" sz="4200" i="1" dirty="0"/>
              <a:t>. Aggression and Violent </a:t>
            </a:r>
            <a:r>
              <a:rPr lang="en-GB" sz="4200" i="1" dirty="0" err="1"/>
              <a:t>Behavior</a:t>
            </a:r>
            <a:r>
              <a:rPr lang="en-GB" sz="4200" dirty="0"/>
              <a:t>, 20, 62–71.</a:t>
            </a:r>
          </a:p>
          <a:p>
            <a:pPr>
              <a:lnSpc>
                <a:spcPct val="130000"/>
              </a:lnSpc>
              <a:spcBef>
                <a:spcPts val="200"/>
              </a:spcBef>
              <a:spcAft>
                <a:spcPts val="300"/>
              </a:spcAft>
            </a:pPr>
            <a:r>
              <a:rPr lang="en-GB" sz="4200" dirty="0"/>
              <a:t>Elizabeth, V. (2017). Custody stalking: A mechanism of coercively controlling mothers following separation. </a:t>
            </a:r>
            <a:r>
              <a:rPr lang="en-GB" sz="4200" i="1" dirty="0"/>
              <a:t>Feminist Legal Studies</a:t>
            </a:r>
            <a:r>
              <a:rPr lang="en-GB" sz="4200" dirty="0"/>
              <a:t>, 25(2), 185–201.</a:t>
            </a:r>
          </a:p>
          <a:p>
            <a:pPr>
              <a:lnSpc>
                <a:spcPct val="130000"/>
              </a:lnSpc>
              <a:spcBef>
                <a:spcPts val="200"/>
              </a:spcBef>
              <a:spcAft>
                <a:spcPts val="300"/>
              </a:spcAft>
            </a:pPr>
            <a:r>
              <a:rPr lang="en-GB" sz="4200" dirty="0" err="1"/>
              <a:t>Feresin</a:t>
            </a:r>
            <a:r>
              <a:rPr lang="en-GB" sz="4200" dirty="0"/>
              <a:t>, M., </a:t>
            </a:r>
            <a:r>
              <a:rPr lang="en-GB" sz="4200" dirty="0" err="1"/>
              <a:t>Bastiani</a:t>
            </a:r>
            <a:r>
              <a:rPr lang="en-GB" sz="4200" dirty="0"/>
              <a:t>, F., </a:t>
            </a:r>
            <a:r>
              <a:rPr lang="en-GB" sz="4200" dirty="0" err="1"/>
              <a:t>Beltramini</a:t>
            </a:r>
            <a:r>
              <a:rPr lang="en-GB" sz="4200" dirty="0"/>
              <a:t>, L., &amp; </a:t>
            </a:r>
            <a:r>
              <a:rPr lang="en-GB" sz="4200" dirty="0" err="1"/>
              <a:t>Romito</a:t>
            </a:r>
            <a:r>
              <a:rPr lang="en-GB" sz="4200" dirty="0"/>
              <a:t>, P. (2019). The involvement of children in postseparation intimate partner violence in Italy: A strategy to maintain coercive control? </a:t>
            </a:r>
            <a:r>
              <a:rPr lang="en-GB" sz="4200" i="1" dirty="0" err="1"/>
              <a:t>Affilia</a:t>
            </a:r>
            <a:r>
              <a:rPr lang="en-GB" sz="4200" dirty="0"/>
              <a:t>, 34(4), 481–497.</a:t>
            </a:r>
          </a:p>
          <a:p>
            <a:pPr>
              <a:lnSpc>
                <a:spcPct val="130000"/>
              </a:lnSpc>
              <a:spcBef>
                <a:spcPts val="200"/>
              </a:spcBef>
              <a:spcAft>
                <a:spcPts val="300"/>
              </a:spcAft>
            </a:pPr>
            <a:r>
              <a:rPr lang="en-GB" sz="4200" dirty="0"/>
              <a:t>Harne, L. (2011). </a:t>
            </a:r>
            <a:r>
              <a:rPr lang="en-GB" sz="4200" i="1" dirty="0"/>
              <a:t>Violent Fathering and the Risks to Children: The Need for Change</a:t>
            </a:r>
            <a:r>
              <a:rPr lang="en-GB" sz="4200" dirty="0"/>
              <a:t>. Bristol: Policy Press.</a:t>
            </a:r>
          </a:p>
          <a:p>
            <a:pPr>
              <a:lnSpc>
                <a:spcPct val="130000"/>
              </a:lnSpc>
              <a:spcBef>
                <a:spcPts val="200"/>
              </a:spcBef>
              <a:spcAft>
                <a:spcPts val="300"/>
              </a:spcAft>
            </a:pPr>
            <a:r>
              <a:rPr lang="en-GB" sz="4200" dirty="0" err="1"/>
              <a:t>Haselschwerdt</a:t>
            </a:r>
            <a:r>
              <a:rPr lang="en-GB" sz="4200" dirty="0"/>
              <a:t>, M.L., Maddox, L., &amp; </a:t>
            </a:r>
            <a:r>
              <a:rPr lang="en-GB" sz="4200" dirty="0" err="1"/>
              <a:t>Hlavaty</a:t>
            </a:r>
            <a:r>
              <a:rPr lang="en-GB" sz="4200" dirty="0"/>
              <a:t>, K. (2020). Young adult women's perceptions of their maritally violent fathers. </a:t>
            </a:r>
            <a:r>
              <a:rPr lang="en-GB" sz="4200" i="1" dirty="0"/>
              <a:t>Family Relations</a:t>
            </a:r>
            <a:r>
              <a:rPr lang="en-GB" sz="4200" dirty="0"/>
              <a:t>, 69(2), 335–350</a:t>
            </a:r>
          </a:p>
          <a:p>
            <a:pPr>
              <a:lnSpc>
                <a:spcPct val="130000"/>
              </a:lnSpc>
              <a:spcBef>
                <a:spcPts val="200"/>
              </a:spcBef>
              <a:spcAft>
                <a:spcPts val="300"/>
              </a:spcAft>
            </a:pPr>
            <a:r>
              <a:rPr lang="en-GB" sz="4200" dirty="0"/>
              <a:t>Heward-Belle, S. (2016). The diverse fathering practices of men who perpetrate domestic violence. </a:t>
            </a:r>
            <a:r>
              <a:rPr lang="en-GB" sz="4200" i="1" dirty="0"/>
              <a:t>Australian Social Work, </a:t>
            </a:r>
            <a:r>
              <a:rPr lang="en-GB" sz="4200" dirty="0"/>
              <a:t>69(3), 323–337.</a:t>
            </a:r>
          </a:p>
          <a:p>
            <a:pPr>
              <a:lnSpc>
                <a:spcPct val="130000"/>
              </a:lnSpc>
              <a:spcBef>
                <a:spcPts val="200"/>
              </a:spcBef>
              <a:spcAft>
                <a:spcPts val="300"/>
              </a:spcAft>
            </a:pPr>
            <a:r>
              <a:rPr lang="en-GB" sz="4200" dirty="0"/>
              <a:t>Humphreys, C., Diemer, K., </a:t>
            </a:r>
            <a:r>
              <a:rPr lang="en-GB" sz="4200" dirty="0" err="1"/>
              <a:t>Bornemisza</a:t>
            </a:r>
            <a:r>
              <a:rPr lang="en-GB" sz="4200" dirty="0"/>
              <a:t>, A., Spiteri‐Staines, A., </a:t>
            </a:r>
            <a:r>
              <a:rPr lang="en-GB" sz="4200" dirty="0" err="1"/>
              <a:t>Kaspiew</a:t>
            </a:r>
            <a:r>
              <a:rPr lang="en-GB" sz="4200" dirty="0"/>
              <a:t>, R., &amp; Horsfall, B. (2019). More present than absent: Men who use domestic violence and their fathering. </a:t>
            </a:r>
            <a:r>
              <a:rPr lang="en-GB" sz="4200" i="1" dirty="0"/>
              <a:t>Child &amp; Family Social Work</a:t>
            </a:r>
            <a:r>
              <a:rPr lang="en-GB" sz="4200" dirty="0"/>
              <a:t>, 24(2), 321–329.</a:t>
            </a:r>
          </a:p>
          <a:p>
            <a:pPr>
              <a:lnSpc>
                <a:spcPct val="130000"/>
              </a:lnSpc>
              <a:spcBef>
                <a:spcPts val="200"/>
              </a:spcBef>
              <a:spcAft>
                <a:spcPts val="300"/>
              </a:spcAft>
            </a:pPr>
            <a:r>
              <a:rPr lang="en-GB" sz="4200" dirty="0">
                <a:solidFill>
                  <a:schemeClr val="tx2"/>
                </a:solidFill>
              </a:rPr>
              <a:t>Katz, E., </a:t>
            </a:r>
            <a:r>
              <a:rPr lang="en-GB" sz="4200" dirty="0" err="1">
                <a:solidFill>
                  <a:schemeClr val="tx2"/>
                </a:solidFill>
              </a:rPr>
              <a:t>Nikupeteri</a:t>
            </a:r>
            <a:r>
              <a:rPr lang="en-GB" sz="4200" dirty="0">
                <a:solidFill>
                  <a:schemeClr val="tx2"/>
                </a:solidFill>
              </a:rPr>
              <a:t>, A. and </a:t>
            </a:r>
            <a:r>
              <a:rPr lang="en-GB" sz="4200" dirty="0" err="1">
                <a:solidFill>
                  <a:schemeClr val="tx2"/>
                </a:solidFill>
              </a:rPr>
              <a:t>Laitinen</a:t>
            </a:r>
            <a:r>
              <a:rPr lang="en-GB" sz="4200" dirty="0">
                <a:solidFill>
                  <a:schemeClr val="tx2"/>
                </a:solidFill>
              </a:rPr>
              <a:t>, M. (2020) When Coercive Control Continues to Harm Children: Post-Separation Fathering, Stalking, and Domestic Violence. </a:t>
            </a:r>
            <a:r>
              <a:rPr lang="en-GB" sz="4200" i="1" dirty="0">
                <a:solidFill>
                  <a:schemeClr val="tx2"/>
                </a:solidFill>
              </a:rPr>
              <a:t>Child Abuse Review,</a:t>
            </a:r>
            <a:r>
              <a:rPr lang="en-GB" sz="4200" dirty="0">
                <a:solidFill>
                  <a:schemeClr val="tx2"/>
                </a:solidFill>
              </a:rPr>
              <a:t> 29(4) 310-324.</a:t>
            </a:r>
            <a:endParaRPr lang="en-GB" sz="4200" b="1" dirty="0">
              <a:solidFill>
                <a:schemeClr val="tx2"/>
              </a:solidFill>
            </a:endParaRPr>
          </a:p>
          <a:p>
            <a:pPr>
              <a:lnSpc>
                <a:spcPct val="130000"/>
              </a:lnSpc>
              <a:spcBef>
                <a:spcPts val="200"/>
              </a:spcBef>
              <a:spcAft>
                <a:spcPts val="300"/>
              </a:spcAft>
            </a:pPr>
            <a:r>
              <a:rPr lang="en-GB" sz="4200" dirty="0"/>
              <a:t>Lehmann, P., Simmons, C.A., &amp; Pillai, V.K. (2012) The validation of the checklist of controlling </a:t>
            </a:r>
            <a:r>
              <a:rPr lang="en-GB" sz="4200" dirty="0" err="1"/>
              <a:t>behaviors</a:t>
            </a:r>
            <a:r>
              <a:rPr lang="en-GB" sz="4200" dirty="0"/>
              <a:t> (CCB): Assessing coercive control in abusive relationships</a:t>
            </a:r>
            <a:r>
              <a:rPr lang="en-GB" sz="4200" i="1" dirty="0"/>
              <a:t>. Violence Against Women</a:t>
            </a:r>
            <a:r>
              <a:rPr lang="en-GB" sz="4200" dirty="0"/>
              <a:t>, 18, 913–933.</a:t>
            </a:r>
          </a:p>
          <a:p>
            <a:endParaRPr lang="en-GB" dirty="0"/>
          </a:p>
        </p:txBody>
      </p:sp>
    </p:spTree>
    <p:extLst>
      <p:ext uri="{BB962C8B-B14F-4D97-AF65-F5344CB8AC3E}">
        <p14:creationId xmlns:p14="http://schemas.microsoft.com/office/powerpoint/2010/main" val="2313797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4FA8C-E0FA-40B0-8905-8434BC240140}"/>
              </a:ext>
            </a:extLst>
          </p:cNvPr>
          <p:cNvSpPr>
            <a:spLocks noGrp="1"/>
          </p:cNvSpPr>
          <p:nvPr>
            <p:ph type="title"/>
          </p:nvPr>
        </p:nvSpPr>
        <p:spPr/>
        <p:txBody>
          <a:bodyPr/>
          <a:lstStyle/>
          <a:p>
            <a:r>
              <a:rPr lang="en-GB" dirty="0"/>
              <a:t>References</a:t>
            </a:r>
          </a:p>
        </p:txBody>
      </p:sp>
      <p:sp>
        <p:nvSpPr>
          <p:cNvPr id="4" name="Content Placeholder 3">
            <a:extLst>
              <a:ext uri="{FF2B5EF4-FFF2-40B4-BE49-F238E27FC236}">
                <a16:creationId xmlns:a16="http://schemas.microsoft.com/office/drawing/2014/main" id="{967A91BB-9A71-4331-AABE-23440D757373}"/>
              </a:ext>
            </a:extLst>
          </p:cNvPr>
          <p:cNvSpPr>
            <a:spLocks noGrp="1"/>
          </p:cNvSpPr>
          <p:nvPr>
            <p:ph sz="quarter" idx="1"/>
          </p:nvPr>
        </p:nvSpPr>
        <p:spPr>
          <a:xfrm>
            <a:off x="301752" y="1431355"/>
            <a:ext cx="8685028" cy="5102352"/>
          </a:xfrm>
        </p:spPr>
        <p:txBody>
          <a:bodyPr>
            <a:normAutofit fontScale="25000" lnSpcReduction="20000"/>
          </a:bodyPr>
          <a:lstStyle/>
          <a:p>
            <a:pPr>
              <a:lnSpc>
                <a:spcPct val="130000"/>
              </a:lnSpc>
              <a:spcBef>
                <a:spcPts val="200"/>
              </a:spcBef>
              <a:spcAft>
                <a:spcPts val="300"/>
              </a:spcAft>
            </a:pPr>
            <a:r>
              <a:rPr lang="en-GB" sz="4400" dirty="0"/>
              <a:t>Matheson, F.I., Daoud, N., Hamilton-Wright, S., </a:t>
            </a:r>
            <a:r>
              <a:rPr lang="en-GB" sz="4400" dirty="0" err="1"/>
              <a:t>Borenstein</a:t>
            </a:r>
            <a:r>
              <a:rPr lang="en-GB" sz="4400" dirty="0"/>
              <a:t>. H., Pedersen, C., &amp; </a:t>
            </a:r>
            <a:r>
              <a:rPr lang="en-GB" sz="4400" dirty="0" err="1"/>
              <a:t>O’Campo</a:t>
            </a:r>
            <a:r>
              <a:rPr lang="en-GB" sz="4400" dirty="0"/>
              <a:t>, P. (2015) Where did she go? The transformation of self-esteem, self-identity, and mental well-being among women who have experienced intimate partner violence. </a:t>
            </a:r>
            <a:r>
              <a:rPr lang="en-GB" sz="4400" i="1" dirty="0"/>
              <a:t>Women’s Health Issues</a:t>
            </a:r>
            <a:r>
              <a:rPr lang="en-GB" sz="4400" dirty="0"/>
              <a:t>, 25(5), 561–569.</a:t>
            </a:r>
          </a:p>
          <a:p>
            <a:pPr>
              <a:lnSpc>
                <a:spcPct val="130000"/>
              </a:lnSpc>
              <a:spcBef>
                <a:spcPts val="200"/>
              </a:spcBef>
              <a:spcAft>
                <a:spcPts val="300"/>
              </a:spcAft>
            </a:pPr>
            <a:r>
              <a:rPr lang="en-GB" sz="4400" dirty="0"/>
              <a:t>McDonald, S.E., Collins, E.A., </a:t>
            </a:r>
            <a:r>
              <a:rPr lang="en-GB" sz="4400" dirty="0" err="1"/>
              <a:t>Maternick</a:t>
            </a:r>
            <a:r>
              <a:rPr lang="en-GB" sz="4400" dirty="0"/>
              <a:t>, A., </a:t>
            </a:r>
            <a:r>
              <a:rPr lang="en-GB" sz="4400" dirty="0" err="1"/>
              <a:t>Nicotera</a:t>
            </a:r>
            <a:r>
              <a:rPr lang="en-GB" sz="4400" dirty="0"/>
              <a:t>, N., Graham-</a:t>
            </a:r>
            <a:r>
              <a:rPr lang="en-GB" sz="4400" dirty="0" err="1"/>
              <a:t>Bermann</a:t>
            </a:r>
            <a:r>
              <a:rPr lang="en-GB" sz="4400" dirty="0"/>
              <a:t>, S., </a:t>
            </a:r>
            <a:r>
              <a:rPr lang="en-GB" sz="4400" dirty="0" err="1"/>
              <a:t>Ascione</a:t>
            </a:r>
            <a:r>
              <a:rPr lang="en-GB" sz="4400" dirty="0"/>
              <a:t>, F.R., &amp; Williams, J.H. (2019). Intimate partner violence survivors’ reports of their children’s exposure to companion animal maltreatment: A qualitative study. </a:t>
            </a:r>
            <a:r>
              <a:rPr lang="en-GB" sz="4400" i="1" dirty="0"/>
              <a:t>Journal of Interpersonal Violence</a:t>
            </a:r>
            <a:r>
              <a:rPr lang="en-GB" sz="4400" dirty="0"/>
              <a:t>, 34(13), 2627–2652.</a:t>
            </a:r>
          </a:p>
          <a:p>
            <a:pPr>
              <a:lnSpc>
                <a:spcPct val="130000"/>
              </a:lnSpc>
              <a:spcBef>
                <a:spcPts val="200"/>
              </a:spcBef>
              <a:spcAft>
                <a:spcPts val="300"/>
              </a:spcAft>
            </a:pPr>
            <a:r>
              <a:rPr lang="en-GB" sz="4400" dirty="0"/>
              <a:t>Miller, E., Decker, M.R., McCauley, H.L., </a:t>
            </a:r>
            <a:r>
              <a:rPr lang="en-GB" sz="4400" dirty="0" err="1"/>
              <a:t>Tancredi</a:t>
            </a:r>
            <a:r>
              <a:rPr lang="en-GB" sz="4400" dirty="0"/>
              <a:t>, D.J., Levenson, R.R., Waldman, J., </a:t>
            </a:r>
            <a:r>
              <a:rPr lang="en-GB" sz="4400" dirty="0" err="1"/>
              <a:t>Schoenwald</a:t>
            </a:r>
            <a:r>
              <a:rPr lang="en-GB" sz="4400" dirty="0"/>
              <a:t>, P., &amp; Silverman, J.G. (2010) Pregnancy coercion, intimate partner violence and unintended pregnancy. </a:t>
            </a:r>
            <a:r>
              <a:rPr lang="en-GB" sz="4400" i="1" dirty="0"/>
              <a:t>Contraception</a:t>
            </a:r>
            <a:r>
              <a:rPr lang="en-GB" sz="4400" dirty="0"/>
              <a:t>, 81(4), 316–322.</a:t>
            </a:r>
          </a:p>
          <a:p>
            <a:pPr>
              <a:lnSpc>
                <a:spcPct val="130000"/>
              </a:lnSpc>
              <a:spcBef>
                <a:spcPts val="200"/>
              </a:spcBef>
              <a:spcAft>
                <a:spcPts val="300"/>
              </a:spcAft>
            </a:pPr>
            <a:r>
              <a:rPr lang="en-GB" sz="4400" dirty="0"/>
              <a:t>Mohaupt, H., </a:t>
            </a:r>
            <a:r>
              <a:rPr lang="en-GB" sz="4400" dirty="0" err="1"/>
              <a:t>Duckert</a:t>
            </a:r>
            <a:r>
              <a:rPr lang="en-GB" sz="4400" dirty="0"/>
              <a:t>, F., &amp; Askeland, I.R. (2019). How do men in treatment for intimate partner violence experience parenting their young child? A descriptive phenomenological analysis. </a:t>
            </a:r>
            <a:r>
              <a:rPr lang="en-GB" sz="4400" i="1" dirty="0"/>
              <a:t>Journal of Family Violence</a:t>
            </a:r>
            <a:r>
              <a:rPr lang="en-GB" sz="4400" dirty="0"/>
              <a:t>. 35(8), 863-875.</a:t>
            </a:r>
          </a:p>
          <a:p>
            <a:pPr>
              <a:lnSpc>
                <a:spcPct val="130000"/>
              </a:lnSpc>
              <a:spcBef>
                <a:spcPts val="200"/>
              </a:spcBef>
              <a:spcAft>
                <a:spcPts val="300"/>
              </a:spcAft>
            </a:pPr>
            <a:r>
              <a:rPr lang="en-GB" sz="4400" dirty="0"/>
              <a:t>Monckton Smith, J. (2020). Intimate partner femicide: Using Foucauldian analysis to track an eight stage progression to homicide. </a:t>
            </a:r>
            <a:r>
              <a:rPr lang="en-GB" sz="4400" i="1" dirty="0"/>
              <a:t>Violence Against Women</a:t>
            </a:r>
            <a:r>
              <a:rPr lang="en-GB" sz="4400" dirty="0"/>
              <a:t>, 26(11), 1267-1285.</a:t>
            </a:r>
          </a:p>
          <a:p>
            <a:pPr>
              <a:lnSpc>
                <a:spcPct val="130000"/>
              </a:lnSpc>
              <a:spcBef>
                <a:spcPts val="200"/>
              </a:spcBef>
              <a:spcAft>
                <a:spcPts val="300"/>
              </a:spcAft>
            </a:pPr>
            <a:r>
              <a:rPr lang="en-GB" sz="4400" dirty="0"/>
              <a:t>Monk, L., &amp; Bowen, E. (2020). Coercive control of women as mothers via strategic mother–child separation. </a:t>
            </a:r>
            <a:r>
              <a:rPr lang="en-GB" sz="4400" i="1" dirty="0"/>
              <a:t>Journal of Gender-Based Violence</a:t>
            </a:r>
            <a:r>
              <a:rPr lang="en-GB" sz="4400" dirty="0"/>
              <a:t>. Advanced online publication.</a:t>
            </a:r>
          </a:p>
          <a:p>
            <a:pPr>
              <a:lnSpc>
                <a:spcPct val="130000"/>
              </a:lnSpc>
              <a:spcBef>
                <a:spcPts val="200"/>
              </a:spcBef>
              <a:spcAft>
                <a:spcPts val="300"/>
              </a:spcAft>
            </a:pPr>
            <a:r>
              <a:rPr lang="en-GB" sz="4400" dirty="0" err="1"/>
              <a:t>Nevala</a:t>
            </a:r>
            <a:r>
              <a:rPr lang="en-GB" sz="4400" dirty="0"/>
              <a:t>, S. (2017). Coercive control and its impact on intimate partner violence through the lens of an EU-wide survey on violence against women. </a:t>
            </a:r>
            <a:r>
              <a:rPr lang="en-GB" sz="4400" i="1" dirty="0"/>
              <a:t>Journal of Interpersonal Violence</a:t>
            </a:r>
            <a:r>
              <a:rPr lang="en-GB" sz="4400" dirty="0"/>
              <a:t>, 32(12), 1792–1820.</a:t>
            </a:r>
          </a:p>
          <a:p>
            <a:pPr>
              <a:lnSpc>
                <a:spcPct val="130000"/>
              </a:lnSpc>
              <a:spcBef>
                <a:spcPts val="200"/>
              </a:spcBef>
              <a:spcAft>
                <a:spcPts val="300"/>
              </a:spcAft>
            </a:pPr>
            <a:r>
              <a:rPr lang="en-GB" sz="4400" dirty="0"/>
              <a:t>Øverlien, C. (2013). The children of patriarchal terrorism. </a:t>
            </a:r>
            <a:r>
              <a:rPr lang="en-GB" sz="4400" i="1" dirty="0"/>
              <a:t>Journal of Family Violence</a:t>
            </a:r>
            <a:r>
              <a:rPr lang="en-GB" sz="4400" dirty="0"/>
              <a:t>, 28(3), 277–287.</a:t>
            </a:r>
          </a:p>
          <a:p>
            <a:pPr>
              <a:lnSpc>
                <a:spcPct val="130000"/>
              </a:lnSpc>
              <a:spcBef>
                <a:spcPts val="200"/>
              </a:spcBef>
              <a:spcAft>
                <a:spcPts val="300"/>
              </a:spcAft>
            </a:pPr>
            <a:r>
              <a:rPr lang="en-GB" sz="4400" dirty="0"/>
              <a:t>Pitman, T. (2017) Living with coercive control: Trapped within a complex web of double standards, double binds and boundary violations. </a:t>
            </a:r>
            <a:r>
              <a:rPr lang="en-GB" sz="4400" i="1" dirty="0"/>
              <a:t>British Journal of Social Work</a:t>
            </a:r>
            <a:r>
              <a:rPr lang="en-GB" sz="4400" dirty="0"/>
              <a:t>, 47(1), 143–161</a:t>
            </a:r>
          </a:p>
          <a:p>
            <a:pPr>
              <a:lnSpc>
                <a:spcPct val="130000"/>
              </a:lnSpc>
              <a:spcBef>
                <a:spcPts val="200"/>
              </a:spcBef>
              <a:spcAft>
                <a:spcPts val="300"/>
              </a:spcAft>
            </a:pPr>
            <a:r>
              <a:rPr lang="en-GB" sz="4400" dirty="0"/>
              <a:t>Sanders, C.K. (2015) Economic abuse in the lives of women abused by an intimate partner: a qualitative study. </a:t>
            </a:r>
            <a:r>
              <a:rPr lang="en-GB" sz="4400" i="1" dirty="0"/>
              <a:t>Violence Against Women</a:t>
            </a:r>
            <a:r>
              <a:rPr lang="en-GB" sz="4400" dirty="0"/>
              <a:t>, 21, 3–29.</a:t>
            </a:r>
          </a:p>
          <a:p>
            <a:pPr>
              <a:lnSpc>
                <a:spcPct val="130000"/>
              </a:lnSpc>
              <a:spcBef>
                <a:spcPts val="200"/>
              </a:spcBef>
              <a:spcAft>
                <a:spcPts val="300"/>
              </a:spcAft>
            </a:pPr>
            <a:r>
              <a:rPr lang="en-GB" sz="4400" dirty="0"/>
              <a:t>Sharp, N. (2008) </a:t>
            </a:r>
            <a:r>
              <a:rPr lang="en-GB" sz="4400" i="1" dirty="0"/>
              <a:t>‘What’s Yours Is Mine’: The Different Forms of Economic Abuse and Its Impact on Women and Children Experiencing Domestic Violence</a:t>
            </a:r>
            <a:r>
              <a:rPr lang="en-GB" sz="4400" dirty="0"/>
              <a:t>. London: Refuge.</a:t>
            </a:r>
          </a:p>
          <a:p>
            <a:pPr>
              <a:lnSpc>
                <a:spcPct val="120000"/>
              </a:lnSpc>
              <a:spcBef>
                <a:spcPts val="200"/>
              </a:spcBef>
              <a:spcAft>
                <a:spcPts val="200"/>
              </a:spcAft>
            </a:pPr>
            <a:endParaRPr lang="en-GB" sz="2400" dirty="0"/>
          </a:p>
        </p:txBody>
      </p:sp>
    </p:spTree>
    <p:extLst>
      <p:ext uri="{BB962C8B-B14F-4D97-AF65-F5344CB8AC3E}">
        <p14:creationId xmlns:p14="http://schemas.microsoft.com/office/powerpoint/2010/main" val="1801307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50384-9A5C-41F6-B375-0D6AC0C3FEAF}"/>
              </a:ext>
            </a:extLst>
          </p:cNvPr>
          <p:cNvSpPr>
            <a:spLocks noGrp="1"/>
          </p:cNvSpPr>
          <p:nvPr>
            <p:ph type="title"/>
          </p:nvPr>
        </p:nvSpPr>
        <p:spPr/>
        <p:txBody>
          <a:bodyPr/>
          <a:lstStyle/>
          <a:p>
            <a:r>
              <a:rPr lang="en-GB" dirty="0"/>
              <a:t>References</a:t>
            </a:r>
          </a:p>
        </p:txBody>
      </p:sp>
      <p:sp>
        <p:nvSpPr>
          <p:cNvPr id="4" name="Content Placeholder 3">
            <a:extLst>
              <a:ext uri="{FF2B5EF4-FFF2-40B4-BE49-F238E27FC236}">
                <a16:creationId xmlns:a16="http://schemas.microsoft.com/office/drawing/2014/main" id="{3EF039DF-0C94-41DC-8B50-E5A90935B5EF}"/>
              </a:ext>
            </a:extLst>
          </p:cNvPr>
          <p:cNvSpPr>
            <a:spLocks noGrp="1"/>
          </p:cNvSpPr>
          <p:nvPr>
            <p:ph sz="quarter" idx="1"/>
          </p:nvPr>
        </p:nvSpPr>
        <p:spPr/>
        <p:txBody>
          <a:bodyPr>
            <a:normAutofit fontScale="40000" lnSpcReduction="20000"/>
          </a:bodyPr>
          <a:lstStyle/>
          <a:p>
            <a:pPr>
              <a:lnSpc>
                <a:spcPct val="130000"/>
              </a:lnSpc>
              <a:spcBef>
                <a:spcPts val="200"/>
              </a:spcBef>
              <a:spcAft>
                <a:spcPts val="300"/>
              </a:spcAft>
            </a:pPr>
            <a:r>
              <a:rPr lang="en-GB" sz="2800" dirty="0"/>
              <a:t>Sharp-Jeffs, N., Kelly, L., &amp; Klein, R. (2018) Long journeys toward freedom: The relationship between coercive control and space for action – measurement and emerging evidence. </a:t>
            </a:r>
            <a:r>
              <a:rPr lang="en-GB" sz="2800" i="1" dirty="0"/>
              <a:t>Violence Against Women</a:t>
            </a:r>
            <a:r>
              <a:rPr lang="en-GB" sz="2800" dirty="0"/>
              <a:t>, 24(2), 163–185.</a:t>
            </a:r>
          </a:p>
          <a:p>
            <a:pPr>
              <a:lnSpc>
                <a:spcPct val="130000"/>
              </a:lnSpc>
              <a:spcBef>
                <a:spcPts val="200"/>
              </a:spcBef>
              <a:spcAft>
                <a:spcPts val="300"/>
              </a:spcAft>
            </a:pPr>
            <a:r>
              <a:rPr lang="en-GB" sz="2800" dirty="0"/>
              <a:t>Smith, J., &amp; Humphreys, C. (2019). Child protection and fathering where there is domestic violence: Contradictions and consequences. </a:t>
            </a:r>
            <a:r>
              <a:rPr lang="en-GB" sz="2800" i="1" dirty="0"/>
              <a:t>Child &amp; Family Social Work</a:t>
            </a:r>
            <a:r>
              <a:rPr lang="en-GB" sz="2800" dirty="0"/>
              <a:t>, 24(1), 156–163.</a:t>
            </a:r>
          </a:p>
          <a:p>
            <a:pPr>
              <a:lnSpc>
                <a:spcPct val="130000"/>
              </a:lnSpc>
              <a:spcBef>
                <a:spcPts val="200"/>
              </a:spcBef>
              <a:spcAft>
                <a:spcPts val="300"/>
              </a:spcAft>
            </a:pPr>
            <a:r>
              <a:rPr lang="en-GB" sz="2800" dirty="0"/>
              <a:t>Stark, E. (2007) </a:t>
            </a:r>
            <a:r>
              <a:rPr lang="en-GB" sz="2800" i="1" dirty="0"/>
              <a:t>Coercive Control: The Entrapment of Women in Personal Life</a:t>
            </a:r>
            <a:r>
              <a:rPr lang="en-GB" sz="2800" dirty="0"/>
              <a:t>. Oxford: Oxford University Press.</a:t>
            </a:r>
          </a:p>
          <a:p>
            <a:pPr>
              <a:lnSpc>
                <a:spcPct val="130000"/>
              </a:lnSpc>
              <a:spcBef>
                <a:spcPts val="200"/>
              </a:spcBef>
              <a:spcAft>
                <a:spcPts val="300"/>
              </a:spcAft>
            </a:pPr>
            <a:r>
              <a:rPr lang="en-GB" sz="2800" dirty="0"/>
              <a:t>Stark E. (2009) Rethinking custody evaluation in cases involving domestic violence. </a:t>
            </a:r>
            <a:r>
              <a:rPr lang="en-GB" sz="2800" i="1" dirty="0"/>
              <a:t>Journal of Child Custody</a:t>
            </a:r>
            <a:r>
              <a:rPr lang="en-GB" sz="2800" dirty="0"/>
              <a:t>, 6, 287–321. </a:t>
            </a:r>
          </a:p>
          <a:p>
            <a:pPr>
              <a:lnSpc>
                <a:spcPct val="130000"/>
              </a:lnSpc>
              <a:spcBef>
                <a:spcPts val="200"/>
              </a:spcBef>
              <a:spcAft>
                <a:spcPts val="300"/>
              </a:spcAft>
            </a:pPr>
            <a:r>
              <a:rPr lang="en-GB" sz="2800" dirty="0"/>
              <a:t>Stark E. (2012) Looking beyond domestic violence: policing coercive control. </a:t>
            </a:r>
            <a:r>
              <a:rPr lang="en-GB" sz="2800" i="1" dirty="0"/>
              <a:t>Journal of Police Crisis Negotiations</a:t>
            </a:r>
            <a:r>
              <a:rPr lang="en-GB" sz="2800" dirty="0"/>
              <a:t>, 12, 199–217. </a:t>
            </a:r>
          </a:p>
          <a:p>
            <a:pPr>
              <a:lnSpc>
                <a:spcPct val="130000"/>
              </a:lnSpc>
              <a:spcBef>
                <a:spcPts val="200"/>
              </a:spcBef>
              <a:spcAft>
                <a:spcPts val="300"/>
              </a:spcAft>
            </a:pPr>
            <a:r>
              <a:rPr lang="en-GB" sz="2800" dirty="0"/>
              <a:t>Stark, E. &amp; Hester, M. (2019) Coercive control: Update and review. </a:t>
            </a:r>
            <a:r>
              <a:rPr lang="en-GB" sz="2800" i="1" dirty="0"/>
              <a:t>Violence Against Women</a:t>
            </a:r>
            <a:r>
              <a:rPr lang="en-GB" sz="2800" dirty="0"/>
              <a:t>, 25(1), 81–104.</a:t>
            </a:r>
          </a:p>
          <a:p>
            <a:pPr>
              <a:lnSpc>
                <a:spcPct val="130000"/>
              </a:lnSpc>
              <a:spcBef>
                <a:spcPts val="200"/>
              </a:spcBef>
              <a:spcAft>
                <a:spcPts val="300"/>
              </a:spcAft>
            </a:pPr>
            <a:r>
              <a:rPr lang="en-GB" sz="2800" dirty="0" err="1"/>
              <a:t>Tarzia</a:t>
            </a:r>
            <a:r>
              <a:rPr lang="en-GB" sz="2800" dirty="0"/>
              <a:t>, L., Wellington, M., Marino, J., &amp; Hegarty, K. (2019) ‘A huge, hidden problem’: Australian health practitioners’ views and understandings of reproductive coercion. </a:t>
            </a:r>
            <a:r>
              <a:rPr lang="en-GB" sz="2800" i="1" dirty="0"/>
              <a:t>Qualitative Health Research</a:t>
            </a:r>
            <a:r>
              <a:rPr lang="en-GB" sz="2800" dirty="0"/>
              <a:t>, 29(10), 1395–1407.</a:t>
            </a:r>
          </a:p>
          <a:p>
            <a:pPr>
              <a:lnSpc>
                <a:spcPct val="130000"/>
              </a:lnSpc>
              <a:spcBef>
                <a:spcPts val="200"/>
              </a:spcBef>
              <a:spcAft>
                <a:spcPts val="300"/>
              </a:spcAft>
            </a:pPr>
            <a:r>
              <a:rPr lang="en-GB" sz="2800" dirty="0"/>
              <a:t>Thomas, K.A., Joshi, M., &amp; Sorenson, S.B. (2014) ‘Do you know what it feels like to drown?’: Strangulation as coercive control in intimate relationships. </a:t>
            </a:r>
            <a:r>
              <a:rPr lang="en-GB" sz="2800" i="1" dirty="0"/>
              <a:t>Psychology of Women Quarterly</a:t>
            </a:r>
            <a:r>
              <a:rPr lang="en-GB" sz="2800" dirty="0"/>
              <a:t>, 38, 124–137.</a:t>
            </a:r>
          </a:p>
          <a:p>
            <a:pPr>
              <a:lnSpc>
                <a:spcPct val="130000"/>
              </a:lnSpc>
              <a:spcBef>
                <a:spcPts val="200"/>
              </a:spcBef>
              <a:spcAft>
                <a:spcPts val="300"/>
              </a:spcAft>
            </a:pPr>
            <a:r>
              <a:rPr lang="en-GB" sz="2800" dirty="0"/>
              <a:t>Thompson-Walsh, C., Scott, K. L., </a:t>
            </a:r>
            <a:r>
              <a:rPr lang="en-GB" sz="2800" dirty="0" err="1"/>
              <a:t>Lishak</a:t>
            </a:r>
            <a:r>
              <a:rPr lang="en-GB" sz="2800" dirty="0"/>
              <a:t>, V., &amp; Dyson, A. (2021). How domestically violent Fathers impact children’s social-emotional development: Fathers’ psychological functioning, parenting, and coparenting. </a:t>
            </a:r>
            <a:r>
              <a:rPr lang="en-GB" sz="2800" i="1" dirty="0"/>
              <a:t>Child Abuse &amp; Neglect</a:t>
            </a:r>
            <a:r>
              <a:rPr lang="en-GB" sz="2800" dirty="0"/>
              <a:t>, 112, 104866.</a:t>
            </a:r>
          </a:p>
          <a:p>
            <a:pPr>
              <a:lnSpc>
                <a:spcPct val="130000"/>
              </a:lnSpc>
              <a:spcBef>
                <a:spcPts val="200"/>
              </a:spcBef>
              <a:spcAft>
                <a:spcPts val="300"/>
              </a:spcAft>
            </a:pPr>
            <a:r>
              <a:rPr lang="en-GB" sz="2800" dirty="0"/>
              <a:t>Thiara, R.K., &amp; Gill, A.K. (2012). </a:t>
            </a:r>
            <a:r>
              <a:rPr lang="en-GB" sz="2800" i="1" dirty="0"/>
              <a:t>Domestic Violence, Child Contact and Post-Separation Violence Issues for South Asian and African-Caribbean Women and Children: A Report of Findings</a:t>
            </a:r>
            <a:r>
              <a:rPr lang="en-GB" sz="2800" dirty="0"/>
              <a:t>. NSPCC: London.</a:t>
            </a:r>
          </a:p>
          <a:p>
            <a:pPr>
              <a:lnSpc>
                <a:spcPct val="130000"/>
              </a:lnSpc>
              <a:spcBef>
                <a:spcPts val="200"/>
              </a:spcBef>
              <a:spcAft>
                <a:spcPts val="300"/>
              </a:spcAft>
            </a:pPr>
            <a:r>
              <a:rPr lang="en-GB" sz="2800" dirty="0"/>
              <a:t>Thiara, R.K., &amp; Humphreys, C. (2017). Absent presence: The ongoing impact of men’s violence on the mother–child relationship. </a:t>
            </a:r>
            <a:r>
              <a:rPr lang="en-GB" sz="2800" i="1" dirty="0"/>
              <a:t>Child &amp; Family Social Work</a:t>
            </a:r>
            <a:r>
              <a:rPr lang="en-GB" sz="2800" dirty="0"/>
              <a:t>, 22(1), 137–145.</a:t>
            </a:r>
          </a:p>
          <a:p>
            <a:pPr>
              <a:lnSpc>
                <a:spcPct val="130000"/>
              </a:lnSpc>
              <a:spcBef>
                <a:spcPts val="200"/>
              </a:spcBef>
              <a:spcAft>
                <a:spcPts val="300"/>
              </a:spcAft>
            </a:pPr>
            <a:r>
              <a:rPr lang="en-GB" sz="2800" dirty="0"/>
              <a:t>Williamson, E. (2010) Living in the World of the Domestic Violence Perpetrator: Negotiating the Unreality of Coercive Control, </a:t>
            </a:r>
            <a:r>
              <a:rPr lang="en-GB" sz="2800" i="1" dirty="0"/>
              <a:t>Violence Against Women</a:t>
            </a:r>
            <a:r>
              <a:rPr lang="en-GB" sz="2800" dirty="0"/>
              <a:t>, 16(12) 1412-1423.</a:t>
            </a:r>
          </a:p>
          <a:p>
            <a:pPr>
              <a:lnSpc>
                <a:spcPct val="130000"/>
              </a:lnSpc>
              <a:spcBef>
                <a:spcPts val="200"/>
              </a:spcBef>
              <a:spcAft>
                <a:spcPts val="300"/>
              </a:spcAft>
            </a:pPr>
            <a:endParaRPr lang="en-GB" dirty="0"/>
          </a:p>
        </p:txBody>
      </p:sp>
    </p:spTree>
    <p:extLst>
      <p:ext uri="{BB962C8B-B14F-4D97-AF65-F5344CB8AC3E}">
        <p14:creationId xmlns:p14="http://schemas.microsoft.com/office/powerpoint/2010/main" val="18264803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marL="0" indent="0" algn="ctr">
              <a:lnSpc>
                <a:spcPct val="130000"/>
              </a:lnSpc>
              <a:buNone/>
            </a:pPr>
            <a:endParaRPr lang="en-GB" sz="1400" dirty="0">
              <a:latin typeface="Times New Roman" pitchFamily="18" charset="0"/>
              <a:cs typeface="Times New Roman" pitchFamily="18" charset="0"/>
            </a:endParaRPr>
          </a:p>
          <a:p>
            <a:pPr marL="0" indent="0" algn="ctr">
              <a:lnSpc>
                <a:spcPct val="130000"/>
              </a:lnSpc>
              <a:buNone/>
            </a:pPr>
            <a:r>
              <a:rPr lang="en-GB" sz="5800" b="1" dirty="0">
                <a:solidFill>
                  <a:schemeClr val="tx2"/>
                </a:solidFill>
                <a:latin typeface="Georgia" panose="02040502050405020303" pitchFamily="18" charset="0"/>
                <a:cs typeface="Times New Roman" pitchFamily="18" charset="0"/>
              </a:rPr>
              <a:t>Thank you</a:t>
            </a:r>
          </a:p>
          <a:p>
            <a:pPr marL="0" indent="0" algn="ctr">
              <a:lnSpc>
                <a:spcPct val="130000"/>
              </a:lnSpc>
              <a:buNone/>
            </a:pPr>
            <a:endParaRPr lang="en-GB" sz="3600" b="1" dirty="0">
              <a:solidFill>
                <a:schemeClr val="tx2">
                  <a:lumMod val="60000"/>
                  <a:lumOff val="40000"/>
                </a:schemeClr>
              </a:solidFill>
              <a:latin typeface="Georgia" panose="02040502050405020303" pitchFamily="18" charset="0"/>
              <a:cs typeface="Times New Roman" pitchFamily="18" charset="0"/>
            </a:endParaRPr>
          </a:p>
          <a:p>
            <a:pPr marL="0" indent="0" algn="ctr">
              <a:lnSpc>
                <a:spcPct val="130000"/>
              </a:lnSpc>
              <a:buNone/>
            </a:pPr>
            <a:r>
              <a:rPr lang="en-GB" sz="3600" b="1" dirty="0">
                <a:solidFill>
                  <a:schemeClr val="tx2">
                    <a:lumMod val="60000"/>
                    <a:lumOff val="40000"/>
                  </a:schemeClr>
                </a:solidFill>
                <a:latin typeface="Georgia" panose="02040502050405020303" pitchFamily="18" charset="0"/>
                <a:cs typeface="Times New Roman" pitchFamily="18" charset="0"/>
              </a:rPr>
              <a:t>Dr Emma Katz</a:t>
            </a:r>
          </a:p>
          <a:p>
            <a:pPr marL="0" indent="0" algn="ctr">
              <a:lnSpc>
                <a:spcPct val="130000"/>
              </a:lnSpc>
              <a:buNone/>
            </a:pPr>
            <a:r>
              <a:rPr lang="en-GB" sz="2400" b="1" dirty="0">
                <a:solidFill>
                  <a:schemeClr val="tx2">
                    <a:lumMod val="60000"/>
                    <a:lumOff val="40000"/>
                  </a:schemeClr>
                </a:solidFill>
                <a:latin typeface="Georgia" panose="02040502050405020303" pitchFamily="18" charset="0"/>
                <a:cs typeface="Times New Roman" pitchFamily="18" charset="0"/>
              </a:rPr>
              <a:t>Liverpool Hope University</a:t>
            </a:r>
          </a:p>
          <a:p>
            <a:pPr marL="0" indent="0" algn="ctr">
              <a:lnSpc>
                <a:spcPct val="130000"/>
              </a:lnSpc>
              <a:buNone/>
            </a:pPr>
            <a:endParaRPr lang="en-GB" sz="2400" b="1" dirty="0">
              <a:solidFill>
                <a:schemeClr val="tx2">
                  <a:lumMod val="60000"/>
                  <a:lumOff val="40000"/>
                </a:schemeClr>
              </a:solidFill>
              <a:latin typeface="Georgia" panose="02040502050405020303" pitchFamily="18" charset="0"/>
              <a:cs typeface="Times New Roman" pitchFamily="18" charset="0"/>
            </a:endParaRPr>
          </a:p>
          <a:p>
            <a:pPr marL="0" indent="0" algn="ctr">
              <a:lnSpc>
                <a:spcPct val="130000"/>
              </a:lnSpc>
              <a:buNone/>
            </a:pPr>
            <a:r>
              <a:rPr lang="en-GB" sz="2800" b="1" dirty="0">
                <a:solidFill>
                  <a:schemeClr val="tx2">
                    <a:lumMod val="75000"/>
                  </a:schemeClr>
                </a:solidFill>
                <a:latin typeface="Georgia" panose="02040502050405020303" pitchFamily="18" charset="0"/>
                <a:cs typeface="Times New Roman" pitchFamily="18" charset="0"/>
              </a:rPr>
              <a:t>Email: katze@hope.ac.uk</a:t>
            </a:r>
          </a:p>
          <a:p>
            <a:pPr marL="0" indent="0" algn="ctr">
              <a:lnSpc>
                <a:spcPct val="130000"/>
              </a:lnSpc>
              <a:buNone/>
            </a:pPr>
            <a:r>
              <a:rPr lang="en-GB" sz="2400" b="1" dirty="0">
                <a:solidFill>
                  <a:schemeClr val="tx2">
                    <a:lumMod val="75000"/>
                  </a:schemeClr>
                </a:solidFill>
                <a:latin typeface="Georgia" panose="02040502050405020303" pitchFamily="18" charset="0"/>
                <a:cs typeface="Times New Roman" pitchFamily="18" charset="0"/>
              </a:rPr>
              <a:t>Follow me on Twitter @</a:t>
            </a:r>
            <a:r>
              <a:rPr lang="en-GB" sz="2400" b="1" dirty="0" err="1">
                <a:solidFill>
                  <a:schemeClr val="tx2">
                    <a:lumMod val="75000"/>
                  </a:schemeClr>
                </a:solidFill>
                <a:latin typeface="Georgia" panose="02040502050405020303" pitchFamily="18" charset="0"/>
                <a:cs typeface="Times New Roman" pitchFamily="18" charset="0"/>
              </a:rPr>
              <a:t>DrEmmaKatz</a:t>
            </a:r>
            <a:endParaRPr lang="en-GB" sz="2400" b="1" dirty="0">
              <a:solidFill>
                <a:schemeClr val="tx2">
                  <a:lumMod val="75000"/>
                </a:schemeClr>
              </a:solidFill>
              <a:latin typeface="Georgia" panose="02040502050405020303" pitchFamily="18" charset="0"/>
              <a:cs typeface="Times New Roman" pitchFamily="18" charset="0"/>
            </a:endParaRPr>
          </a:p>
          <a:p>
            <a:pPr marL="0" indent="0" algn="ctr">
              <a:buNone/>
            </a:pPr>
            <a:endParaRPr lang="en-GB" sz="3200" dirty="0">
              <a:latin typeface="Georgia" panose="02040502050405020303" pitchFamily="18" charset="0"/>
              <a:cs typeface="Times New Roman" pitchFamily="18" charset="0"/>
            </a:endParaRPr>
          </a:p>
          <a:p>
            <a:pPr marL="0" indent="0" algn="ctr">
              <a:buNone/>
            </a:pPr>
            <a:endParaRPr lang="en-GB" dirty="0"/>
          </a:p>
        </p:txBody>
      </p:sp>
    </p:spTree>
    <p:extLst>
      <p:ext uri="{BB962C8B-B14F-4D97-AF65-F5344CB8AC3E}">
        <p14:creationId xmlns:p14="http://schemas.microsoft.com/office/powerpoint/2010/main" val="2555902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Understanding coercive control</a:t>
            </a:r>
          </a:p>
        </p:txBody>
      </p:sp>
      <p:sp>
        <p:nvSpPr>
          <p:cNvPr id="4" name="Content Placeholder 3"/>
          <p:cNvSpPr>
            <a:spLocks noGrp="1"/>
          </p:cNvSpPr>
          <p:nvPr>
            <p:ph sz="quarter" idx="1"/>
          </p:nvPr>
        </p:nvSpPr>
        <p:spPr>
          <a:xfrm>
            <a:off x="404673" y="1489703"/>
            <a:ext cx="8503920" cy="5038687"/>
          </a:xfrm>
        </p:spPr>
        <p:txBody>
          <a:bodyPr>
            <a:normAutofit lnSpcReduction="10000"/>
          </a:bodyPr>
          <a:lstStyle/>
          <a:p>
            <a:pPr marL="0" indent="0">
              <a:lnSpc>
                <a:spcPct val="170000"/>
              </a:lnSpc>
              <a:buNone/>
            </a:pPr>
            <a:r>
              <a:rPr lang="en-GB" sz="1200" dirty="0"/>
              <a:t>All these abuses can be part of coercive control:</a:t>
            </a:r>
          </a:p>
          <a:p>
            <a:pPr lvl="0">
              <a:lnSpc>
                <a:spcPct val="170000"/>
              </a:lnSpc>
            </a:pPr>
            <a:r>
              <a:rPr lang="en-GB" sz="1200" b="1" dirty="0"/>
              <a:t>emotional</a:t>
            </a:r>
            <a:r>
              <a:rPr lang="en-GB" sz="1200" dirty="0"/>
              <a:t> and </a:t>
            </a:r>
            <a:r>
              <a:rPr lang="en-GB" sz="1200" b="1" dirty="0"/>
              <a:t>psychological</a:t>
            </a:r>
            <a:r>
              <a:rPr lang="en-GB" sz="1200" dirty="0"/>
              <a:t> abuse and </a:t>
            </a:r>
            <a:r>
              <a:rPr lang="en-GB" sz="1200" b="1" dirty="0"/>
              <a:t>manipulation</a:t>
            </a:r>
          </a:p>
          <a:p>
            <a:pPr lvl="0">
              <a:lnSpc>
                <a:spcPct val="170000"/>
              </a:lnSpc>
            </a:pPr>
            <a:r>
              <a:rPr lang="en-GB" sz="1200" dirty="0"/>
              <a:t>control of </a:t>
            </a:r>
            <a:r>
              <a:rPr lang="en-GB" sz="1200" b="1" dirty="0"/>
              <a:t>time</a:t>
            </a:r>
            <a:r>
              <a:rPr lang="en-GB" sz="1200" dirty="0"/>
              <a:t> and </a:t>
            </a:r>
            <a:r>
              <a:rPr lang="en-GB" sz="1200" b="1" dirty="0"/>
              <a:t>movement</a:t>
            </a:r>
            <a:r>
              <a:rPr lang="en-GB" sz="1200" dirty="0"/>
              <a:t> and the </a:t>
            </a:r>
            <a:r>
              <a:rPr lang="en-GB" sz="1200" b="1" dirty="0"/>
              <a:t>micro-management</a:t>
            </a:r>
            <a:r>
              <a:rPr lang="en-GB" sz="1200" dirty="0"/>
              <a:t> of everyday life</a:t>
            </a:r>
          </a:p>
          <a:p>
            <a:pPr lvl="0">
              <a:lnSpc>
                <a:spcPct val="170000"/>
              </a:lnSpc>
            </a:pPr>
            <a:r>
              <a:rPr lang="en-GB" sz="1200" b="1" dirty="0"/>
              <a:t>sexual coerciveness </a:t>
            </a:r>
            <a:r>
              <a:rPr lang="en-GB" sz="1200" dirty="0"/>
              <a:t>and</a:t>
            </a:r>
            <a:r>
              <a:rPr lang="en-GB" sz="1200" b="1" dirty="0"/>
              <a:t> rape, </a:t>
            </a:r>
            <a:r>
              <a:rPr lang="en-GB" sz="1200" dirty="0"/>
              <a:t>paranoia</a:t>
            </a:r>
            <a:r>
              <a:rPr lang="en-GB" sz="1200" b="1" dirty="0"/>
              <a:t> </a:t>
            </a:r>
            <a:r>
              <a:rPr lang="en-GB" sz="1200" dirty="0"/>
              <a:t>about infidelity, intimate </a:t>
            </a:r>
            <a:r>
              <a:rPr lang="en-GB" sz="1200" b="1" dirty="0"/>
              <a:t>image/video abuse</a:t>
            </a:r>
            <a:r>
              <a:rPr lang="en-GB" sz="1200" dirty="0"/>
              <a:t>                                                            and </a:t>
            </a:r>
            <a:r>
              <a:rPr lang="en-GB" sz="1200" b="1" dirty="0"/>
              <a:t>reproductive coercion</a:t>
            </a:r>
            <a:endParaRPr lang="en-GB" sz="1200" dirty="0"/>
          </a:p>
          <a:p>
            <a:pPr lvl="0">
              <a:lnSpc>
                <a:spcPct val="170000"/>
              </a:lnSpc>
            </a:pPr>
            <a:r>
              <a:rPr lang="en-GB" sz="1200" b="1" dirty="0"/>
              <a:t>economic abuse</a:t>
            </a:r>
            <a:r>
              <a:rPr lang="en-GB" sz="1200" dirty="0"/>
              <a:t>, including interfering with the victim’s/survivor’s employment, preventing them from having money, refusing to contribute to bills, and creating debt for which victims/survivors are liable</a:t>
            </a:r>
          </a:p>
          <a:p>
            <a:pPr lvl="0">
              <a:lnSpc>
                <a:spcPct val="170000"/>
              </a:lnSpc>
            </a:pPr>
            <a:r>
              <a:rPr lang="en-GB" sz="1200" b="1" dirty="0"/>
              <a:t>isolation</a:t>
            </a:r>
            <a:r>
              <a:rPr lang="en-GB" sz="1200" dirty="0"/>
              <a:t> from sources of support, including family, friends and professionals</a:t>
            </a:r>
          </a:p>
          <a:p>
            <a:pPr>
              <a:lnSpc>
                <a:spcPct val="170000"/>
              </a:lnSpc>
            </a:pPr>
            <a:r>
              <a:rPr lang="en-GB" sz="1200" b="1" dirty="0"/>
              <a:t>monitoring</a:t>
            </a:r>
            <a:r>
              <a:rPr lang="en-GB" sz="1200" dirty="0"/>
              <a:t> and </a:t>
            </a:r>
            <a:r>
              <a:rPr lang="en-GB" sz="1200" b="1" dirty="0"/>
              <a:t>stalking</a:t>
            </a:r>
          </a:p>
          <a:p>
            <a:pPr lvl="0">
              <a:lnSpc>
                <a:spcPct val="170000"/>
              </a:lnSpc>
            </a:pPr>
            <a:r>
              <a:rPr lang="en-GB" sz="1200" b="1" dirty="0"/>
              <a:t>manipulating others </a:t>
            </a:r>
            <a:r>
              <a:rPr lang="en-GB" sz="1200" dirty="0"/>
              <a:t>(including children) to upset, marginalise and disempower the victim/survivor</a:t>
            </a:r>
          </a:p>
          <a:p>
            <a:pPr lvl="0">
              <a:lnSpc>
                <a:spcPct val="170000"/>
              </a:lnSpc>
            </a:pPr>
            <a:r>
              <a:rPr lang="en-GB" sz="1200" dirty="0"/>
              <a:t>using </a:t>
            </a:r>
            <a:r>
              <a:rPr lang="en-GB" sz="1200" b="1" dirty="0"/>
              <a:t>legal</a:t>
            </a:r>
            <a:r>
              <a:rPr lang="en-GB" sz="1200" dirty="0"/>
              <a:t> or </a:t>
            </a:r>
            <a:r>
              <a:rPr lang="en-GB" sz="1200" b="1" dirty="0"/>
              <a:t>institutional</a:t>
            </a:r>
            <a:r>
              <a:rPr lang="en-GB" sz="1200" dirty="0"/>
              <a:t> means to threaten, harm or discredit the victim/survivor</a:t>
            </a:r>
          </a:p>
          <a:p>
            <a:pPr lvl="0">
              <a:lnSpc>
                <a:spcPct val="170000"/>
              </a:lnSpc>
            </a:pPr>
            <a:r>
              <a:rPr lang="en-GB" sz="1200" b="1" dirty="0"/>
              <a:t>physical violence</a:t>
            </a:r>
            <a:r>
              <a:rPr lang="en-GB" sz="1200" dirty="0"/>
              <a:t>, </a:t>
            </a:r>
            <a:r>
              <a:rPr lang="en-GB" sz="1200" b="1" dirty="0"/>
              <a:t>intimidation</a:t>
            </a:r>
            <a:r>
              <a:rPr lang="en-GB" sz="1200" dirty="0"/>
              <a:t> and </a:t>
            </a:r>
            <a:r>
              <a:rPr lang="en-GB" sz="1200" b="1" dirty="0"/>
              <a:t>threats</a:t>
            </a:r>
            <a:r>
              <a:rPr lang="en-GB" sz="1200" dirty="0"/>
              <a:t> of violence against the victim/survivor, their loved ones (including </a:t>
            </a:r>
            <a:r>
              <a:rPr lang="en-GB" sz="1200" b="1" dirty="0"/>
              <a:t>pets</a:t>
            </a:r>
            <a:r>
              <a:rPr lang="en-GB" sz="1200" dirty="0"/>
              <a:t>) and their </a:t>
            </a:r>
            <a:r>
              <a:rPr lang="en-GB" sz="1200" b="1" dirty="0"/>
              <a:t>property</a:t>
            </a:r>
          </a:p>
          <a:p>
            <a:pPr marL="0" indent="0">
              <a:lnSpc>
                <a:spcPct val="170000"/>
              </a:lnSpc>
              <a:buNone/>
            </a:pPr>
            <a:endParaRPr lang="en-GB" sz="400" dirty="0"/>
          </a:p>
          <a:p>
            <a:pPr marL="0" indent="0">
              <a:lnSpc>
                <a:spcPct val="170000"/>
              </a:lnSpc>
              <a:buNone/>
            </a:pPr>
            <a:r>
              <a:rPr lang="en-GB" sz="900" dirty="0"/>
              <a:t>(Monckton Smith, 2020; Macdonald et al, 2019; Sharp-Jeffs et al, 2018; </a:t>
            </a:r>
            <a:r>
              <a:rPr lang="en-GB" sz="900" dirty="0" err="1"/>
              <a:t>Tarzia</a:t>
            </a:r>
            <a:r>
              <a:rPr lang="en-GB" sz="900" dirty="0"/>
              <a:t> et al, 2018; Pitman, 2017; Matheson et al, 2015; Sanders, 2015; Thomas et al, 2014; Stark, 2007, 2009, 2012; Lehmann et al, 2012; Miller et al, 2010; Sharp, 2008)</a:t>
            </a:r>
          </a:p>
        </p:txBody>
      </p:sp>
      <p:grpSp>
        <p:nvGrpSpPr>
          <p:cNvPr id="7" name="Group 6">
            <a:extLst>
              <a:ext uri="{FF2B5EF4-FFF2-40B4-BE49-F238E27FC236}">
                <a16:creationId xmlns:a16="http://schemas.microsoft.com/office/drawing/2014/main" id="{5CB785F1-83A9-4E8E-B316-D87A1C8683F4}"/>
              </a:ext>
            </a:extLst>
          </p:cNvPr>
          <p:cNvGrpSpPr/>
          <p:nvPr/>
        </p:nvGrpSpPr>
        <p:grpSpPr>
          <a:xfrm>
            <a:off x="6950392" y="1391935"/>
            <a:ext cx="1958203" cy="1525601"/>
            <a:chOff x="6790904" y="1638639"/>
            <a:chExt cx="1870347" cy="1358313"/>
          </a:xfrm>
        </p:grpSpPr>
        <p:pic>
          <p:nvPicPr>
            <p:cNvPr id="6" name="Picture 5">
              <a:extLst>
                <a:ext uri="{FF2B5EF4-FFF2-40B4-BE49-F238E27FC236}">
                  <a16:creationId xmlns:a16="http://schemas.microsoft.com/office/drawing/2014/main" id="{F994FDF6-49D8-47B9-AEDE-8BBA6EA22E88}"/>
                </a:ext>
              </a:extLst>
            </p:cNvPr>
            <p:cNvPicPr>
              <a:picLocks noChangeAspect="1"/>
            </p:cNvPicPr>
            <p:nvPr/>
          </p:nvPicPr>
          <p:blipFill>
            <a:blip r:embed="rId3"/>
            <a:stretch>
              <a:fillRect/>
            </a:stretch>
          </p:blipFill>
          <p:spPr>
            <a:xfrm>
              <a:off x="6790904" y="1638639"/>
              <a:ext cx="1870347" cy="1358313"/>
            </a:xfrm>
            <a:prstGeom prst="rect">
              <a:avLst/>
            </a:prstGeom>
          </p:spPr>
        </p:pic>
        <p:sp>
          <p:nvSpPr>
            <p:cNvPr id="5" name="TextBox 4">
              <a:extLst>
                <a:ext uri="{FF2B5EF4-FFF2-40B4-BE49-F238E27FC236}">
                  <a16:creationId xmlns:a16="http://schemas.microsoft.com/office/drawing/2014/main" id="{B5147A4E-4779-40B2-9350-EB89353323B5}"/>
                </a:ext>
              </a:extLst>
            </p:cNvPr>
            <p:cNvSpPr txBox="1"/>
            <p:nvPr/>
          </p:nvSpPr>
          <p:spPr>
            <a:xfrm>
              <a:off x="7078005" y="2361819"/>
              <a:ext cx="1296144" cy="5754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Georgia"/>
                  <a:ea typeface="+mn-ea"/>
                  <a:cs typeface="+mn-cs"/>
                </a:rPr>
                <a:t>Terrible toolbox</a:t>
              </a:r>
            </a:p>
          </p:txBody>
        </p:sp>
      </p:grpSp>
      <p:sp>
        <p:nvSpPr>
          <p:cNvPr id="8" name="Footer Placeholder 2">
            <a:extLst>
              <a:ext uri="{FF2B5EF4-FFF2-40B4-BE49-F238E27FC236}">
                <a16:creationId xmlns:a16="http://schemas.microsoft.com/office/drawing/2014/main" id="{789370AA-3FC9-4940-8DC7-7FFDE1CB4CD1}"/>
              </a:ext>
            </a:extLst>
          </p:cNvPr>
          <p:cNvSpPr>
            <a:spLocks noGrp="1"/>
          </p:cNvSpPr>
          <p:nvPr>
            <p:ph type="ftr" sz="quarter" idx="11"/>
          </p:nvPr>
        </p:nvSpPr>
        <p:spPr>
          <a:xfrm>
            <a:off x="304800" y="6410848"/>
            <a:ext cx="3581400" cy="36576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Georgia"/>
                <a:ea typeface="+mn-ea"/>
                <a:cs typeface="+mn-cs"/>
              </a:rPr>
              <a:t>katze@hope.ac.uk</a:t>
            </a:r>
          </a:p>
        </p:txBody>
      </p:sp>
    </p:spTree>
    <p:extLst>
      <p:ext uri="{BB962C8B-B14F-4D97-AF65-F5344CB8AC3E}">
        <p14:creationId xmlns:p14="http://schemas.microsoft.com/office/powerpoint/2010/main" val="311580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78AEE-8EBD-4600-B974-27E098E7D085}"/>
              </a:ext>
            </a:extLst>
          </p:cNvPr>
          <p:cNvSpPr>
            <a:spLocks noGrp="1"/>
          </p:cNvSpPr>
          <p:nvPr>
            <p:ph type="title"/>
          </p:nvPr>
        </p:nvSpPr>
        <p:spPr/>
        <p:txBody>
          <a:bodyPr/>
          <a:lstStyle/>
          <a:p>
            <a:r>
              <a:rPr lang="en-GB" dirty="0"/>
              <a:t>Understanding coercive control</a:t>
            </a:r>
          </a:p>
        </p:txBody>
      </p:sp>
      <p:sp>
        <p:nvSpPr>
          <p:cNvPr id="3" name="Footer Placeholder 2">
            <a:extLst>
              <a:ext uri="{FF2B5EF4-FFF2-40B4-BE49-F238E27FC236}">
                <a16:creationId xmlns:a16="http://schemas.microsoft.com/office/drawing/2014/main" id="{C11B5B92-8406-4871-A13F-54294C09902A}"/>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Georgia"/>
                <a:ea typeface="+mn-ea"/>
                <a:cs typeface="+mn-cs"/>
              </a:rPr>
              <a:t>katze@hope.ac.uk</a:t>
            </a:r>
          </a:p>
        </p:txBody>
      </p:sp>
      <p:sp>
        <p:nvSpPr>
          <p:cNvPr id="4" name="Content Placeholder 3">
            <a:extLst>
              <a:ext uri="{FF2B5EF4-FFF2-40B4-BE49-F238E27FC236}">
                <a16:creationId xmlns:a16="http://schemas.microsoft.com/office/drawing/2014/main" id="{DE8AD48F-263D-470A-A81F-5B3C245C6ACC}"/>
              </a:ext>
            </a:extLst>
          </p:cNvPr>
          <p:cNvSpPr>
            <a:spLocks noGrp="1"/>
          </p:cNvSpPr>
          <p:nvPr>
            <p:ph sz="quarter" idx="1"/>
          </p:nvPr>
        </p:nvSpPr>
        <p:spPr>
          <a:xfrm>
            <a:off x="301752" y="1488948"/>
            <a:ext cx="8503920" cy="4572000"/>
          </a:xfrm>
        </p:spPr>
        <p:txBody>
          <a:bodyPr>
            <a:noAutofit/>
          </a:bodyPr>
          <a:lstStyle/>
          <a:p>
            <a:pPr>
              <a:lnSpc>
                <a:spcPct val="170000"/>
              </a:lnSpc>
              <a:spcBef>
                <a:spcPts val="600"/>
              </a:spcBef>
              <a:spcAft>
                <a:spcPts val="600"/>
              </a:spcAft>
            </a:pPr>
            <a:r>
              <a:rPr lang="en-GB" sz="1550" dirty="0"/>
              <a:t>Evan Stark’s (2007) book </a:t>
            </a:r>
            <a:r>
              <a:rPr lang="en-GB" sz="1550" i="1" dirty="0"/>
              <a:t>Coercive Control: How Men Entrap Women in Personal Life </a:t>
            </a:r>
            <a:r>
              <a:rPr lang="en-GB" sz="1550" dirty="0"/>
              <a:t>argued that our responses to coercive control-based domestic abuse were failing female victims because they wrongly see domestic abuse as discreet incidents or episodes of violence, and ‘virtually all domestic violence research and intervention is based on this model’ (Stark, 2009, p. 293).</a:t>
            </a:r>
          </a:p>
          <a:p>
            <a:pPr>
              <a:lnSpc>
                <a:spcPct val="170000"/>
              </a:lnSpc>
              <a:spcBef>
                <a:spcPts val="600"/>
              </a:spcBef>
              <a:spcAft>
                <a:spcPts val="600"/>
              </a:spcAft>
            </a:pPr>
            <a:r>
              <a:rPr lang="en-GB" sz="1550" dirty="0"/>
              <a:t>This overlooks that coercive control perpetrators are using many other abusive tactics besides physical violence – including emotional abuse, monitoring and micro-regulation, isolation, and economic abuse – and </a:t>
            </a:r>
            <a:r>
              <a:rPr lang="en-GB" sz="1550" b="1" dirty="0"/>
              <a:t>perpetrators are using these tactics continuously</a:t>
            </a:r>
            <a:r>
              <a:rPr lang="en-GB" sz="1550" dirty="0"/>
              <a:t>.</a:t>
            </a:r>
          </a:p>
          <a:p>
            <a:pPr>
              <a:lnSpc>
                <a:spcPct val="170000"/>
              </a:lnSpc>
              <a:spcBef>
                <a:spcPts val="600"/>
              </a:spcBef>
              <a:spcAft>
                <a:spcPts val="600"/>
              </a:spcAft>
            </a:pPr>
            <a:r>
              <a:rPr lang="en-GB" sz="1550" dirty="0"/>
              <a:t>Victims/survivors are therefore being repeatedly or constantly abused, even if there has not been an incident of physical violence for months (or ever).</a:t>
            </a:r>
          </a:p>
        </p:txBody>
      </p:sp>
    </p:spTree>
    <p:extLst>
      <p:ext uri="{BB962C8B-B14F-4D97-AF65-F5344CB8AC3E}">
        <p14:creationId xmlns:p14="http://schemas.microsoft.com/office/powerpoint/2010/main" val="42306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6D9C-005C-4045-BAAE-F97CA68C8D7B}"/>
              </a:ext>
            </a:extLst>
          </p:cNvPr>
          <p:cNvSpPr>
            <a:spLocks noGrp="1"/>
          </p:cNvSpPr>
          <p:nvPr>
            <p:ph type="title"/>
          </p:nvPr>
        </p:nvSpPr>
        <p:spPr/>
        <p:txBody>
          <a:bodyPr/>
          <a:lstStyle/>
          <a:p>
            <a:r>
              <a:rPr lang="en-GB" dirty="0"/>
              <a:t>Non-violent coercive control</a:t>
            </a:r>
          </a:p>
        </p:txBody>
      </p:sp>
      <p:sp>
        <p:nvSpPr>
          <p:cNvPr id="3" name="Footer Placeholder 2">
            <a:extLst>
              <a:ext uri="{FF2B5EF4-FFF2-40B4-BE49-F238E27FC236}">
                <a16:creationId xmlns:a16="http://schemas.microsoft.com/office/drawing/2014/main" id="{ED6D47CE-0EFA-4A49-8DF0-98BAEB64717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Georgia"/>
                <a:ea typeface="+mn-ea"/>
                <a:cs typeface="+mn-cs"/>
              </a:rPr>
              <a:t>katze@hope.ac.uk</a:t>
            </a:r>
          </a:p>
        </p:txBody>
      </p:sp>
      <p:sp>
        <p:nvSpPr>
          <p:cNvPr id="4" name="Content Placeholder 3">
            <a:extLst>
              <a:ext uri="{FF2B5EF4-FFF2-40B4-BE49-F238E27FC236}">
                <a16:creationId xmlns:a16="http://schemas.microsoft.com/office/drawing/2014/main" id="{624E3F46-DAED-44EA-8A3F-EA1FD08B275A}"/>
              </a:ext>
            </a:extLst>
          </p:cNvPr>
          <p:cNvSpPr>
            <a:spLocks noGrp="1"/>
          </p:cNvSpPr>
          <p:nvPr>
            <p:ph sz="quarter" idx="1"/>
          </p:nvPr>
        </p:nvSpPr>
        <p:spPr/>
        <p:txBody>
          <a:bodyPr>
            <a:noAutofit/>
          </a:bodyPr>
          <a:lstStyle/>
          <a:p>
            <a:pPr marL="0" indent="0">
              <a:lnSpc>
                <a:spcPct val="170000"/>
              </a:lnSpc>
              <a:spcBef>
                <a:spcPts val="600"/>
              </a:spcBef>
              <a:spcAft>
                <a:spcPts val="600"/>
              </a:spcAft>
              <a:buNone/>
            </a:pPr>
            <a:r>
              <a:rPr lang="en-GB" sz="1600" dirty="0"/>
              <a:t>Some coercive control perpetrators </a:t>
            </a:r>
            <a:r>
              <a:rPr lang="en-GB" sz="1600" b="1" dirty="0"/>
              <a:t>use no violence at all</a:t>
            </a:r>
            <a:endParaRPr lang="en-GB" sz="1600" dirty="0"/>
          </a:p>
          <a:p>
            <a:pPr>
              <a:lnSpc>
                <a:spcPct val="170000"/>
              </a:lnSpc>
              <a:spcBef>
                <a:spcPts val="600"/>
              </a:spcBef>
              <a:spcAft>
                <a:spcPts val="600"/>
              </a:spcAft>
            </a:pPr>
            <a:r>
              <a:rPr lang="en-GB" sz="1600" dirty="0"/>
              <a:t>As Stark and Hester discuss ‘fear, constraints on autonomy, belittlement, and other aspects of abuse can create entrapment without any incidents of violence’ (2019, p. 91).</a:t>
            </a:r>
          </a:p>
          <a:p>
            <a:pPr>
              <a:lnSpc>
                <a:spcPct val="170000"/>
              </a:lnSpc>
              <a:spcBef>
                <a:spcPts val="600"/>
              </a:spcBef>
              <a:spcAft>
                <a:spcPts val="600"/>
              </a:spcAft>
            </a:pPr>
            <a:r>
              <a:rPr lang="en-GB" sz="1600" dirty="0" err="1"/>
              <a:t>Nevala’s</a:t>
            </a:r>
            <a:r>
              <a:rPr lang="en-GB" sz="1600" dirty="0"/>
              <a:t> (2017) EU wide data (from the European Union’s FRA Violence Against Women Survey 2012) found that 45% of women who reported experiencing high levels of control from their current partner were not being subjected to any violence from this partner.</a:t>
            </a:r>
          </a:p>
          <a:p>
            <a:pPr>
              <a:lnSpc>
                <a:spcPct val="170000"/>
              </a:lnSpc>
              <a:spcBef>
                <a:spcPts val="600"/>
              </a:spcBef>
              <a:spcAft>
                <a:spcPts val="600"/>
              </a:spcAft>
            </a:pPr>
            <a:r>
              <a:rPr lang="en-GB" sz="1600" dirty="0"/>
              <a:t>Day and Bowen (2015) suggest that these perpetrators are actually the most </a:t>
            </a:r>
            <a:r>
              <a:rPr lang="en-GB" sz="1600" b="1" dirty="0"/>
              <a:t>clever and skilful</a:t>
            </a:r>
            <a:r>
              <a:rPr lang="en-GB" sz="1600" dirty="0"/>
              <a:t> abusers, because they have mastered more covert and hard-to-identify ways of abusing.</a:t>
            </a:r>
          </a:p>
        </p:txBody>
      </p:sp>
    </p:spTree>
    <p:extLst>
      <p:ext uri="{BB962C8B-B14F-4D97-AF65-F5344CB8AC3E}">
        <p14:creationId xmlns:p14="http://schemas.microsoft.com/office/powerpoint/2010/main" val="25434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Perpetrators</a:t>
            </a:r>
          </a:p>
        </p:txBody>
      </p:sp>
      <p:sp>
        <p:nvSpPr>
          <p:cNvPr id="4" name="Content Placeholder 3"/>
          <p:cNvSpPr>
            <a:spLocks noGrp="1"/>
          </p:cNvSpPr>
          <p:nvPr>
            <p:ph sz="quarter" idx="1"/>
          </p:nvPr>
        </p:nvSpPr>
        <p:spPr>
          <a:xfrm>
            <a:off x="301752" y="1527048"/>
            <a:ext cx="8503920" cy="4782272"/>
          </a:xfrm>
        </p:spPr>
        <p:txBody>
          <a:bodyPr>
            <a:noAutofit/>
          </a:bodyPr>
          <a:lstStyle/>
          <a:p>
            <a:pPr>
              <a:lnSpc>
                <a:spcPct val="150000"/>
              </a:lnSpc>
              <a:spcAft>
                <a:spcPts val="600"/>
              </a:spcAft>
            </a:pPr>
            <a:r>
              <a:rPr lang="en-GB" sz="1400" b="1" dirty="0"/>
              <a:t>Charming</a:t>
            </a:r>
            <a:r>
              <a:rPr lang="en-GB" sz="1400" dirty="0"/>
              <a:t> at the beginning of the relationship to suck the victim in and gain their commitment</a:t>
            </a:r>
          </a:p>
          <a:p>
            <a:pPr>
              <a:lnSpc>
                <a:spcPct val="150000"/>
              </a:lnSpc>
              <a:spcAft>
                <a:spcPts val="600"/>
              </a:spcAft>
            </a:pPr>
            <a:r>
              <a:rPr lang="en-GB" sz="1400" dirty="0"/>
              <a:t>Can use ‘nice’ ‘romantic’ or ‘contrite’ behaviours from time to time to keep the victim locked into the relationship by giving them hope. But the fact that ‘things are good in the relationship at the moment’ does not mean the abuse is over – it is all part of the abuse.</a:t>
            </a:r>
          </a:p>
          <a:p>
            <a:pPr>
              <a:lnSpc>
                <a:spcPct val="150000"/>
              </a:lnSpc>
              <a:spcAft>
                <a:spcPts val="600"/>
              </a:spcAft>
            </a:pPr>
            <a:r>
              <a:rPr lang="en-GB" sz="1400" b="1" dirty="0"/>
              <a:t>Clever</a:t>
            </a:r>
            <a:r>
              <a:rPr lang="en-GB" sz="1400" dirty="0"/>
              <a:t> at excusing, justifying and denying their behaviour</a:t>
            </a:r>
          </a:p>
          <a:p>
            <a:pPr>
              <a:lnSpc>
                <a:spcPct val="150000"/>
              </a:lnSpc>
              <a:spcAft>
                <a:spcPts val="600"/>
              </a:spcAft>
            </a:pPr>
            <a:r>
              <a:rPr lang="en-GB" sz="1400" dirty="0"/>
              <a:t>Can present to others as a kind, caring, normal person, but this is deceptive</a:t>
            </a:r>
          </a:p>
          <a:p>
            <a:pPr>
              <a:lnSpc>
                <a:spcPct val="150000"/>
              </a:lnSpc>
              <a:spcAft>
                <a:spcPts val="600"/>
              </a:spcAft>
            </a:pPr>
            <a:r>
              <a:rPr lang="en-GB" sz="1400" dirty="0"/>
              <a:t>May be highly qualified and in a respected job</a:t>
            </a:r>
          </a:p>
          <a:p>
            <a:pPr>
              <a:lnSpc>
                <a:spcPct val="150000"/>
              </a:lnSpc>
              <a:spcAft>
                <a:spcPts val="600"/>
              </a:spcAft>
            </a:pPr>
            <a:r>
              <a:rPr lang="en-GB" sz="1400" dirty="0"/>
              <a:t>Often </a:t>
            </a:r>
            <a:r>
              <a:rPr lang="en-GB" sz="1400" b="1" dirty="0"/>
              <a:t>good at recruiting allies</a:t>
            </a:r>
            <a:r>
              <a:rPr lang="en-GB" sz="1400" dirty="0"/>
              <a:t> from among their family, friendship groups, workplaces and communities (and often good at turning  professionals involved with the family into their allies)</a:t>
            </a:r>
          </a:p>
          <a:p>
            <a:pPr>
              <a:lnSpc>
                <a:spcPct val="150000"/>
              </a:lnSpc>
              <a:spcAft>
                <a:spcPts val="600"/>
              </a:spcAft>
            </a:pPr>
            <a:r>
              <a:rPr lang="en-GB" sz="1400" dirty="0"/>
              <a:t>Will use whatever tactics work best to gain and keep control</a:t>
            </a:r>
          </a:p>
          <a:p>
            <a:pPr marL="0" indent="0">
              <a:lnSpc>
                <a:spcPct val="150000"/>
              </a:lnSpc>
              <a:spcAft>
                <a:spcPts val="600"/>
              </a:spcAft>
              <a:buNone/>
            </a:pPr>
            <a:r>
              <a:rPr lang="en-GB" sz="1400" dirty="0"/>
              <a:t>      (Bancroft et al, 2012; Bancroft, 2002)</a:t>
            </a:r>
          </a:p>
        </p:txBody>
      </p:sp>
      <p:sp>
        <p:nvSpPr>
          <p:cNvPr id="6" name="Footer Placeholder 2">
            <a:extLst>
              <a:ext uri="{FF2B5EF4-FFF2-40B4-BE49-F238E27FC236}">
                <a16:creationId xmlns:a16="http://schemas.microsoft.com/office/drawing/2014/main" id="{26A806FB-FA73-490E-A3CB-96CFE0D5B15E}"/>
              </a:ext>
            </a:extLst>
          </p:cNvPr>
          <p:cNvSpPr>
            <a:spLocks noGrp="1"/>
          </p:cNvSpPr>
          <p:nvPr>
            <p:ph type="ftr" sz="quarter" idx="11"/>
          </p:nvPr>
        </p:nvSpPr>
        <p:spPr>
          <a:xfrm>
            <a:off x="304800" y="6410848"/>
            <a:ext cx="3581400" cy="36576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Georgia"/>
                <a:ea typeface="+mn-ea"/>
                <a:cs typeface="+mn-cs"/>
              </a:rPr>
              <a:t>katze@hope.ac.uk</a:t>
            </a:r>
          </a:p>
        </p:txBody>
      </p:sp>
    </p:spTree>
    <p:extLst>
      <p:ext uri="{BB962C8B-B14F-4D97-AF65-F5344CB8AC3E}">
        <p14:creationId xmlns:p14="http://schemas.microsoft.com/office/powerpoint/2010/main" val="233216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Coercive control is caused by the perpetrator</a:t>
            </a:r>
          </a:p>
        </p:txBody>
      </p:sp>
      <p:sp>
        <p:nvSpPr>
          <p:cNvPr id="4" name="Content Placeholder 3"/>
          <p:cNvSpPr>
            <a:spLocks noGrp="1"/>
          </p:cNvSpPr>
          <p:nvPr>
            <p:ph sz="quarter" idx="1"/>
          </p:nvPr>
        </p:nvSpPr>
        <p:spPr>
          <a:xfrm>
            <a:off x="301752" y="1700808"/>
            <a:ext cx="8503920" cy="4398240"/>
          </a:xfrm>
        </p:spPr>
        <p:txBody>
          <a:bodyPr>
            <a:normAutofit fontScale="85000" lnSpcReduction="20000"/>
          </a:bodyPr>
          <a:lstStyle/>
          <a:p>
            <a:pPr>
              <a:lnSpc>
                <a:spcPct val="170000"/>
              </a:lnSpc>
              <a:spcBef>
                <a:spcPts val="600"/>
              </a:spcBef>
              <a:spcAft>
                <a:spcPts val="600"/>
              </a:spcAft>
            </a:pPr>
            <a:r>
              <a:rPr lang="en-GB" sz="2000" dirty="0"/>
              <a:t>Perpetrators tend to be extremely self-centred and often have a highly inflated sense of entitlement: they believe their needs come first and that their partner and children should make pleasing them their priority (Bancroft, 2002).</a:t>
            </a:r>
          </a:p>
          <a:p>
            <a:pPr>
              <a:lnSpc>
                <a:spcPct val="170000"/>
              </a:lnSpc>
              <a:spcBef>
                <a:spcPts val="600"/>
              </a:spcBef>
              <a:spcAft>
                <a:spcPts val="600"/>
              </a:spcAft>
            </a:pPr>
            <a:r>
              <a:rPr lang="en-GB" sz="2000" dirty="0"/>
              <a:t>Coercive control is </a:t>
            </a:r>
            <a:r>
              <a:rPr lang="en-GB" sz="2000" b="1" u="sng" dirty="0"/>
              <a:t>not</a:t>
            </a:r>
            <a:r>
              <a:rPr lang="en-GB" sz="2000" b="1" dirty="0"/>
              <a:t> caused by a ‘turbulent or toxic relationship’</a:t>
            </a:r>
            <a:r>
              <a:rPr lang="en-GB" sz="2000" dirty="0"/>
              <a:t>: it is caused by the perpetrator’s deeply held belief systems, attitudes and expectations, things that they held before the relationship began.</a:t>
            </a:r>
          </a:p>
          <a:p>
            <a:pPr>
              <a:lnSpc>
                <a:spcPct val="170000"/>
              </a:lnSpc>
              <a:spcBef>
                <a:spcPts val="600"/>
              </a:spcBef>
              <a:spcAft>
                <a:spcPts val="600"/>
              </a:spcAft>
            </a:pPr>
            <a:r>
              <a:rPr lang="en-GB" sz="2000" dirty="0"/>
              <a:t>The perpetrator’s tendency to coercively control doesn’t disappear when the relationship ends – it remains within the perpetrator.</a:t>
            </a:r>
          </a:p>
          <a:p>
            <a:pPr>
              <a:lnSpc>
                <a:spcPct val="170000"/>
              </a:lnSpc>
              <a:spcBef>
                <a:spcPts val="600"/>
              </a:spcBef>
              <a:spcAft>
                <a:spcPts val="600"/>
              </a:spcAft>
            </a:pPr>
            <a:r>
              <a:rPr lang="en-GB" sz="2000" dirty="0"/>
              <a:t>Put simply – </a:t>
            </a:r>
            <a:r>
              <a:rPr lang="en-GB" sz="2000" b="1" dirty="0"/>
              <a:t>the problem is in the perpetrator</a:t>
            </a:r>
            <a:r>
              <a:rPr lang="en-GB" sz="2000" dirty="0"/>
              <a:t>, not in the relationship (Monckton Smith, 2020).</a:t>
            </a:r>
            <a:endParaRPr lang="en-GB" sz="2000" b="1" dirty="0"/>
          </a:p>
        </p:txBody>
      </p:sp>
      <p:sp>
        <p:nvSpPr>
          <p:cNvPr id="5" name="Footer Placeholder 2">
            <a:extLst>
              <a:ext uri="{FF2B5EF4-FFF2-40B4-BE49-F238E27FC236}">
                <a16:creationId xmlns:a16="http://schemas.microsoft.com/office/drawing/2014/main" id="{E541F42D-7ACF-481D-8FE7-70775D1C5054}"/>
              </a:ext>
            </a:extLst>
          </p:cNvPr>
          <p:cNvSpPr>
            <a:spLocks noGrp="1"/>
          </p:cNvSpPr>
          <p:nvPr>
            <p:ph type="ftr" sz="quarter" idx="11"/>
          </p:nvPr>
        </p:nvSpPr>
        <p:spPr>
          <a:xfrm>
            <a:off x="304800" y="6410848"/>
            <a:ext cx="3581400" cy="36576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Georgia"/>
                <a:ea typeface="+mn-ea"/>
                <a:cs typeface="+mn-cs"/>
              </a:rPr>
              <a:t>katze@hope.ac.uk</a:t>
            </a:r>
          </a:p>
        </p:txBody>
      </p:sp>
    </p:spTree>
    <p:extLst>
      <p:ext uri="{BB962C8B-B14F-4D97-AF65-F5344CB8AC3E}">
        <p14:creationId xmlns:p14="http://schemas.microsoft.com/office/powerpoint/2010/main" val="1030439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175E-0AFC-453D-8146-D417861E2B1A}"/>
              </a:ext>
            </a:extLst>
          </p:cNvPr>
          <p:cNvSpPr>
            <a:spLocks noGrp="1"/>
          </p:cNvSpPr>
          <p:nvPr>
            <p:ph type="title"/>
          </p:nvPr>
        </p:nvSpPr>
        <p:spPr/>
        <p:txBody>
          <a:bodyPr/>
          <a:lstStyle/>
          <a:p>
            <a:r>
              <a:rPr lang="en-GB" dirty="0"/>
              <a:t>Adult victims</a:t>
            </a:r>
          </a:p>
        </p:txBody>
      </p:sp>
      <p:sp>
        <p:nvSpPr>
          <p:cNvPr id="3" name="Footer Placeholder 2">
            <a:extLst>
              <a:ext uri="{FF2B5EF4-FFF2-40B4-BE49-F238E27FC236}">
                <a16:creationId xmlns:a16="http://schemas.microsoft.com/office/drawing/2014/main" id="{20024995-850E-4263-8CEF-7F049D38F01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FFFF"/>
                </a:solidFill>
                <a:effectLst/>
                <a:uLnTx/>
                <a:uFillTx/>
                <a:latin typeface="Georgia"/>
                <a:ea typeface="+mn-ea"/>
                <a:cs typeface="+mn-cs"/>
              </a:rPr>
              <a:t>katze@hope.ac.uk</a:t>
            </a:r>
          </a:p>
        </p:txBody>
      </p:sp>
      <p:sp>
        <p:nvSpPr>
          <p:cNvPr id="4" name="Content Placeholder 3">
            <a:extLst>
              <a:ext uri="{FF2B5EF4-FFF2-40B4-BE49-F238E27FC236}">
                <a16:creationId xmlns:a16="http://schemas.microsoft.com/office/drawing/2014/main" id="{E82B7026-061C-4CE2-8C03-255D01E4B823}"/>
              </a:ext>
            </a:extLst>
          </p:cNvPr>
          <p:cNvSpPr>
            <a:spLocks noGrp="1"/>
          </p:cNvSpPr>
          <p:nvPr>
            <p:ph sz="quarter" idx="1"/>
          </p:nvPr>
        </p:nvSpPr>
        <p:spPr/>
        <p:txBody>
          <a:bodyPr>
            <a:normAutofit fontScale="70000" lnSpcReduction="20000"/>
          </a:bodyPr>
          <a:lstStyle/>
          <a:p>
            <a:pPr>
              <a:lnSpc>
                <a:spcPct val="200000"/>
              </a:lnSpc>
            </a:pPr>
            <a:r>
              <a:rPr lang="en-GB" sz="2300" b="1" dirty="0"/>
              <a:t>Myth</a:t>
            </a:r>
            <a:r>
              <a:rPr lang="en-GB" sz="2300" dirty="0"/>
              <a:t> – If a victim/survivor fights back or has less than perfect behaviour herself, or is intelligent, seems confident and is from an affluent background, then she can’t be a real victim. </a:t>
            </a:r>
          </a:p>
          <a:p>
            <a:pPr>
              <a:lnSpc>
                <a:spcPct val="200000"/>
              </a:lnSpc>
            </a:pPr>
            <a:r>
              <a:rPr lang="en-GB" sz="2300" b="1" dirty="0"/>
              <a:t>Reality</a:t>
            </a:r>
            <a:r>
              <a:rPr lang="en-GB" sz="2300" dirty="0"/>
              <a:t> – victims come from all walks of life and are affected in different ways. </a:t>
            </a:r>
          </a:p>
          <a:p>
            <a:pPr marL="274320" lvl="1" indent="0">
              <a:lnSpc>
                <a:spcPct val="200000"/>
              </a:lnSpc>
              <a:buNone/>
            </a:pPr>
            <a:r>
              <a:rPr lang="en-GB" sz="2300" dirty="0">
                <a:solidFill>
                  <a:schemeClr val="tx1"/>
                </a:solidFill>
              </a:rPr>
              <a:t>- Some victims fight back and some don’t, depending on the context. </a:t>
            </a:r>
          </a:p>
          <a:p>
            <a:pPr marL="274320" lvl="1" indent="0">
              <a:lnSpc>
                <a:spcPct val="200000"/>
              </a:lnSpc>
              <a:buNone/>
            </a:pPr>
            <a:r>
              <a:rPr lang="en-GB" sz="2300" dirty="0">
                <a:solidFill>
                  <a:schemeClr val="tx1"/>
                </a:solidFill>
              </a:rPr>
              <a:t>- Some maintain employment and seem confident and successful. </a:t>
            </a:r>
          </a:p>
          <a:p>
            <a:pPr marL="274320" lvl="1" indent="0">
              <a:lnSpc>
                <a:spcPct val="200000"/>
              </a:lnSpc>
              <a:buNone/>
            </a:pPr>
            <a:r>
              <a:rPr lang="en-GB" sz="2300" dirty="0">
                <a:solidFill>
                  <a:schemeClr val="tx1"/>
                </a:solidFill>
              </a:rPr>
              <a:t>- Some turn to alcohol, medication or drugs to try to cope with the perpetrator’s abuse. </a:t>
            </a:r>
          </a:p>
          <a:p>
            <a:pPr marL="274320" lvl="1" indent="0">
              <a:lnSpc>
                <a:spcPct val="200000"/>
              </a:lnSpc>
              <a:buNone/>
            </a:pPr>
            <a:r>
              <a:rPr lang="en-GB" sz="2300" dirty="0">
                <a:solidFill>
                  <a:schemeClr val="tx1"/>
                </a:solidFill>
              </a:rPr>
              <a:t>- Many become mentally unwell </a:t>
            </a:r>
            <a:r>
              <a:rPr lang="en-GB" sz="2300" i="1" dirty="0">
                <a:solidFill>
                  <a:schemeClr val="tx1"/>
                </a:solidFill>
              </a:rPr>
              <a:t>because of </a:t>
            </a:r>
            <a:r>
              <a:rPr lang="en-GB" sz="2300" dirty="0">
                <a:solidFill>
                  <a:schemeClr val="tx1"/>
                </a:solidFill>
              </a:rPr>
              <a:t>the perpetrator’s abuse. </a:t>
            </a:r>
          </a:p>
          <a:p>
            <a:pPr>
              <a:lnSpc>
                <a:spcPct val="200000"/>
              </a:lnSpc>
            </a:pPr>
            <a:r>
              <a:rPr lang="en-GB" sz="2600" i="1" dirty="0"/>
              <a:t>They are all real victims</a:t>
            </a:r>
            <a:r>
              <a:rPr lang="en-GB" sz="2600" dirty="0"/>
              <a:t>.</a:t>
            </a:r>
          </a:p>
          <a:p>
            <a:endParaRPr lang="en-GB" dirty="0"/>
          </a:p>
        </p:txBody>
      </p:sp>
    </p:spTree>
    <p:extLst>
      <p:ext uri="{BB962C8B-B14F-4D97-AF65-F5344CB8AC3E}">
        <p14:creationId xmlns:p14="http://schemas.microsoft.com/office/powerpoint/2010/main" val="7206821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6">
      <a:dk1>
        <a:sysClr val="windowText" lastClr="000000"/>
      </a:dk1>
      <a:lt1>
        <a:sysClr val="window" lastClr="FFFFFF"/>
      </a:lt1>
      <a:dk2>
        <a:srgbClr val="242852"/>
      </a:dk2>
      <a:lt2>
        <a:srgbClr val="EDF4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2946</TotalTime>
  <Words>4324</Words>
  <Application>Microsoft Office PowerPoint</Application>
  <PresentationFormat>On-screen Show (4:3)</PresentationFormat>
  <Paragraphs>208</Paragraphs>
  <Slides>34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Calibri</vt:lpstr>
      <vt:lpstr>Georgia</vt:lpstr>
      <vt:lpstr>Times New Roman</vt:lpstr>
      <vt:lpstr>Wingdings</vt:lpstr>
      <vt:lpstr>Wingdings 2</vt:lpstr>
      <vt:lpstr>Civic</vt:lpstr>
      <vt:lpstr>  Dr Emma Katz Senior Lecturer in Childhood and Youth Liverpool Hope University</vt:lpstr>
      <vt:lpstr>PowerPoint Presentation</vt:lpstr>
      <vt:lpstr>Victims’ lives and freedoms are seriously limited</vt:lpstr>
      <vt:lpstr>Understanding coercive control</vt:lpstr>
      <vt:lpstr>Understanding coercive control</vt:lpstr>
      <vt:lpstr>Non-violent coercive control</vt:lpstr>
      <vt:lpstr>Perpetrators</vt:lpstr>
      <vt:lpstr>Coercive control is caused by the perpetrator</vt:lpstr>
      <vt:lpstr>Adult victims</vt:lpstr>
      <vt:lpstr>PowerPoint Presentation</vt:lpstr>
      <vt:lpstr>Perpetrators harm children</vt:lpstr>
      <vt:lpstr>Perpetrators harm children</vt:lpstr>
      <vt:lpstr>Post separation coercive control</vt:lpstr>
      <vt:lpstr>Post-separation coercive control</vt:lpstr>
      <vt:lpstr>PowerPoint Presentation</vt:lpstr>
      <vt:lpstr>Harms to children post-separation</vt:lpstr>
      <vt:lpstr>Dangerous fathering</vt:lpstr>
      <vt:lpstr>Dangerous fathering</vt:lpstr>
      <vt:lpstr>‘Admirable’ fathering</vt:lpstr>
      <vt:lpstr>‘Admirable’ fathering</vt:lpstr>
      <vt:lpstr>‘Admirable’ fathering</vt:lpstr>
      <vt:lpstr>‘Admirable’ fathering</vt:lpstr>
      <vt:lpstr>Omnipresent fathering</vt:lpstr>
      <vt:lpstr>Omnipresent fathering</vt:lpstr>
      <vt:lpstr>Omnipresent fathering</vt:lpstr>
      <vt:lpstr>PowerPoint Presentation</vt:lpstr>
      <vt:lpstr>Conclusions</vt:lpstr>
      <vt:lpstr>Book coming soon</vt:lpstr>
      <vt:lpstr>Was this talk useful?</vt:lpstr>
      <vt:lpstr>Emma’s publications</vt:lpstr>
      <vt:lpstr>References</vt:lpstr>
      <vt:lpstr>References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Katz</dc:creator>
  <cp:lastModifiedBy>Emma Katz</cp:lastModifiedBy>
  <cp:revision>27</cp:revision>
  <dcterms:created xsi:type="dcterms:W3CDTF">2021-02-22T11:54:28Z</dcterms:created>
  <dcterms:modified xsi:type="dcterms:W3CDTF">2021-03-02T09:40:56Z</dcterms:modified>
</cp:coreProperties>
</file>