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517" r:id="rId3"/>
    <p:sldId id="260" r:id="rId4"/>
    <p:sldId id="259" r:id="rId5"/>
    <p:sldId id="258" r:id="rId6"/>
    <p:sldId id="265" r:id="rId7"/>
    <p:sldId id="266" r:id="rId8"/>
    <p:sldId id="267" r:id="rId9"/>
    <p:sldId id="263" r:id="rId10"/>
    <p:sldId id="261" r:id="rId11"/>
    <p:sldId id="264"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6084EC-20C5-4301-A208-EAF200AF3A1D}" v="10" dt="2021-09-28T09:09:46.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Miller" userId="d1fcdaee2d53f086" providerId="LiveId" clId="{816084EC-20C5-4301-A208-EAF200AF3A1D}"/>
    <pc:docChg chg="custSel addSld delSld modSld">
      <pc:chgData name="Paul Miller" userId="d1fcdaee2d53f086" providerId="LiveId" clId="{816084EC-20C5-4301-A208-EAF200AF3A1D}" dt="2021-09-28T09:10:30.216" v="61" actId="20577"/>
      <pc:docMkLst>
        <pc:docMk/>
      </pc:docMkLst>
      <pc:sldChg chg="addSp modSp mod">
        <pc:chgData name="Paul Miller" userId="d1fcdaee2d53f086" providerId="LiveId" clId="{816084EC-20C5-4301-A208-EAF200AF3A1D}" dt="2021-09-28T09:08:29.550" v="36" actId="1076"/>
        <pc:sldMkLst>
          <pc:docMk/>
          <pc:sldMk cId="1933631118" sldId="258"/>
        </pc:sldMkLst>
        <pc:picChg chg="add mod">
          <ac:chgData name="Paul Miller" userId="d1fcdaee2d53f086" providerId="LiveId" clId="{816084EC-20C5-4301-A208-EAF200AF3A1D}" dt="2021-09-28T09:08:29.550" v="36" actId="1076"/>
          <ac:picMkLst>
            <pc:docMk/>
            <pc:sldMk cId="1933631118" sldId="258"/>
            <ac:picMk id="4" creationId="{3FA94EA9-83DC-4AEA-8E17-08BBF441A15B}"/>
          </ac:picMkLst>
        </pc:picChg>
      </pc:sldChg>
      <pc:sldChg chg="addSp modSp mod">
        <pc:chgData name="Paul Miller" userId="d1fcdaee2d53f086" providerId="LiveId" clId="{816084EC-20C5-4301-A208-EAF200AF3A1D}" dt="2021-09-28T09:08:17.423" v="33" actId="1076"/>
        <pc:sldMkLst>
          <pc:docMk/>
          <pc:sldMk cId="3062093583" sldId="259"/>
        </pc:sldMkLst>
        <pc:picChg chg="add mod">
          <ac:chgData name="Paul Miller" userId="d1fcdaee2d53f086" providerId="LiveId" clId="{816084EC-20C5-4301-A208-EAF200AF3A1D}" dt="2021-09-28T09:08:17.423" v="33" actId="1076"/>
          <ac:picMkLst>
            <pc:docMk/>
            <pc:sldMk cId="3062093583" sldId="259"/>
            <ac:picMk id="4" creationId="{2C5B2851-509B-4DE7-83E5-DD6F93CD3D02}"/>
          </ac:picMkLst>
        </pc:picChg>
      </pc:sldChg>
      <pc:sldChg chg="addSp modSp mod">
        <pc:chgData name="Paul Miller" userId="d1fcdaee2d53f086" providerId="LiveId" clId="{816084EC-20C5-4301-A208-EAF200AF3A1D}" dt="2021-09-28T09:08:05.956" v="29" actId="1076"/>
        <pc:sldMkLst>
          <pc:docMk/>
          <pc:sldMk cId="2884451801" sldId="260"/>
        </pc:sldMkLst>
        <pc:picChg chg="add mod">
          <ac:chgData name="Paul Miller" userId="d1fcdaee2d53f086" providerId="LiveId" clId="{816084EC-20C5-4301-A208-EAF200AF3A1D}" dt="2021-09-28T09:08:05.956" v="29" actId="1076"/>
          <ac:picMkLst>
            <pc:docMk/>
            <pc:sldMk cId="2884451801" sldId="260"/>
            <ac:picMk id="4" creationId="{DAB5F957-3C27-44C8-8744-AA0AE42B70E9}"/>
          </ac:picMkLst>
        </pc:picChg>
      </pc:sldChg>
      <pc:sldChg chg="addSp modSp mod">
        <pc:chgData name="Paul Miller" userId="d1fcdaee2d53f086" providerId="LiveId" clId="{816084EC-20C5-4301-A208-EAF200AF3A1D}" dt="2021-09-28T09:09:28.650" v="50" actId="1076"/>
        <pc:sldMkLst>
          <pc:docMk/>
          <pc:sldMk cId="3964400655" sldId="261"/>
        </pc:sldMkLst>
        <pc:picChg chg="add mod">
          <ac:chgData name="Paul Miller" userId="d1fcdaee2d53f086" providerId="LiveId" clId="{816084EC-20C5-4301-A208-EAF200AF3A1D}" dt="2021-09-28T09:09:28.650" v="50" actId="1076"/>
          <ac:picMkLst>
            <pc:docMk/>
            <pc:sldMk cId="3964400655" sldId="261"/>
            <ac:picMk id="4" creationId="{9B124EAB-B038-4A29-9505-343E1C75BAEC}"/>
          </ac:picMkLst>
        </pc:picChg>
      </pc:sldChg>
      <pc:sldChg chg="addSp modSp mod">
        <pc:chgData name="Paul Miller" userId="d1fcdaee2d53f086" providerId="LiveId" clId="{816084EC-20C5-4301-A208-EAF200AF3A1D}" dt="2021-09-28T09:10:30.216" v="61" actId="20577"/>
        <pc:sldMkLst>
          <pc:docMk/>
          <pc:sldMk cId="229698495" sldId="262"/>
        </pc:sldMkLst>
        <pc:spChg chg="mod">
          <ac:chgData name="Paul Miller" userId="d1fcdaee2d53f086" providerId="LiveId" clId="{816084EC-20C5-4301-A208-EAF200AF3A1D}" dt="2021-09-28T09:10:30.216" v="61" actId="20577"/>
          <ac:spMkLst>
            <pc:docMk/>
            <pc:sldMk cId="229698495" sldId="262"/>
            <ac:spMk id="3" creationId="{1BB5A8B8-B4F2-4F32-9B86-0F87332C35E8}"/>
          </ac:spMkLst>
        </pc:spChg>
        <pc:picChg chg="add mod">
          <ac:chgData name="Paul Miller" userId="d1fcdaee2d53f086" providerId="LiveId" clId="{816084EC-20C5-4301-A208-EAF200AF3A1D}" dt="2021-09-28T09:09:50.216" v="54" actId="1076"/>
          <ac:picMkLst>
            <pc:docMk/>
            <pc:sldMk cId="229698495" sldId="262"/>
            <ac:picMk id="4" creationId="{38FAB38C-2EAF-4A04-801B-6FAA53A5B32C}"/>
          </ac:picMkLst>
        </pc:picChg>
      </pc:sldChg>
      <pc:sldChg chg="addSp modSp mod">
        <pc:chgData name="Paul Miller" userId="d1fcdaee2d53f086" providerId="LiveId" clId="{816084EC-20C5-4301-A208-EAF200AF3A1D}" dt="2021-09-28T09:09:17.796" v="47" actId="1076"/>
        <pc:sldMkLst>
          <pc:docMk/>
          <pc:sldMk cId="278988534" sldId="263"/>
        </pc:sldMkLst>
        <pc:spChg chg="mod">
          <ac:chgData name="Paul Miller" userId="d1fcdaee2d53f086" providerId="LiveId" clId="{816084EC-20C5-4301-A208-EAF200AF3A1D}" dt="2021-09-28T09:06:53.061" v="21" actId="14100"/>
          <ac:spMkLst>
            <pc:docMk/>
            <pc:sldMk cId="278988534" sldId="263"/>
            <ac:spMk id="2" creationId="{533A11D5-DCD3-4FBC-98E8-62F86265616B}"/>
          </ac:spMkLst>
        </pc:spChg>
        <pc:spChg chg="mod">
          <ac:chgData name="Paul Miller" userId="d1fcdaee2d53f086" providerId="LiveId" clId="{816084EC-20C5-4301-A208-EAF200AF3A1D}" dt="2021-09-28T09:06:56.084" v="23" actId="27636"/>
          <ac:spMkLst>
            <pc:docMk/>
            <pc:sldMk cId="278988534" sldId="263"/>
            <ac:spMk id="3" creationId="{C53D1E93-BF01-435D-AC33-F68331D6334A}"/>
          </ac:spMkLst>
        </pc:spChg>
        <pc:picChg chg="add mod">
          <ac:chgData name="Paul Miller" userId="d1fcdaee2d53f086" providerId="LiveId" clId="{816084EC-20C5-4301-A208-EAF200AF3A1D}" dt="2021-09-28T09:09:17.796" v="47" actId="1076"/>
          <ac:picMkLst>
            <pc:docMk/>
            <pc:sldMk cId="278988534" sldId="263"/>
            <ac:picMk id="4" creationId="{A0C0FEA4-E7C6-470B-A25A-FF75C6AF7ADC}"/>
          </ac:picMkLst>
        </pc:picChg>
      </pc:sldChg>
      <pc:sldChg chg="addSp modSp mod">
        <pc:chgData name="Paul Miller" userId="d1fcdaee2d53f086" providerId="LiveId" clId="{816084EC-20C5-4301-A208-EAF200AF3A1D}" dt="2021-09-28T09:09:39.229" v="52" actId="1076"/>
        <pc:sldMkLst>
          <pc:docMk/>
          <pc:sldMk cId="1112105087" sldId="264"/>
        </pc:sldMkLst>
        <pc:picChg chg="add mod">
          <ac:chgData name="Paul Miller" userId="d1fcdaee2d53f086" providerId="LiveId" clId="{816084EC-20C5-4301-A208-EAF200AF3A1D}" dt="2021-09-28T09:09:39.229" v="52" actId="1076"/>
          <ac:picMkLst>
            <pc:docMk/>
            <pc:sldMk cId="1112105087" sldId="264"/>
            <ac:picMk id="4" creationId="{A30D485D-46DB-4FFB-9F06-5678ABEDD127}"/>
          </ac:picMkLst>
        </pc:picChg>
      </pc:sldChg>
      <pc:sldChg chg="addSp modSp mod">
        <pc:chgData name="Paul Miller" userId="d1fcdaee2d53f086" providerId="LiveId" clId="{816084EC-20C5-4301-A208-EAF200AF3A1D}" dt="2021-09-28T09:08:39.375" v="39" actId="1076"/>
        <pc:sldMkLst>
          <pc:docMk/>
          <pc:sldMk cId="367902599" sldId="265"/>
        </pc:sldMkLst>
        <pc:picChg chg="add mod">
          <ac:chgData name="Paul Miller" userId="d1fcdaee2d53f086" providerId="LiveId" clId="{816084EC-20C5-4301-A208-EAF200AF3A1D}" dt="2021-09-28T09:08:39.375" v="39" actId="1076"/>
          <ac:picMkLst>
            <pc:docMk/>
            <pc:sldMk cId="367902599" sldId="265"/>
            <ac:picMk id="4" creationId="{B2C4CA36-E692-46D4-AF6D-7F3F4F06A70F}"/>
          </ac:picMkLst>
        </pc:picChg>
      </pc:sldChg>
      <pc:sldChg chg="addSp modSp mod">
        <pc:chgData name="Paul Miller" userId="d1fcdaee2d53f086" providerId="LiveId" clId="{816084EC-20C5-4301-A208-EAF200AF3A1D}" dt="2021-09-28T09:08:50.581" v="42" actId="1076"/>
        <pc:sldMkLst>
          <pc:docMk/>
          <pc:sldMk cId="3026368778" sldId="266"/>
        </pc:sldMkLst>
        <pc:picChg chg="add mod">
          <ac:chgData name="Paul Miller" userId="d1fcdaee2d53f086" providerId="LiveId" clId="{816084EC-20C5-4301-A208-EAF200AF3A1D}" dt="2021-09-28T09:08:50.581" v="42" actId="1076"/>
          <ac:picMkLst>
            <pc:docMk/>
            <pc:sldMk cId="3026368778" sldId="266"/>
            <ac:picMk id="4" creationId="{CB5B23F5-4C35-4A8A-BB29-4F9DB3B2BD97}"/>
          </ac:picMkLst>
        </pc:picChg>
      </pc:sldChg>
      <pc:sldChg chg="addSp modSp mod">
        <pc:chgData name="Paul Miller" userId="d1fcdaee2d53f086" providerId="LiveId" clId="{816084EC-20C5-4301-A208-EAF200AF3A1D}" dt="2021-09-28T09:09:04.793" v="44" actId="1076"/>
        <pc:sldMkLst>
          <pc:docMk/>
          <pc:sldMk cId="798640683" sldId="267"/>
        </pc:sldMkLst>
        <pc:picChg chg="add mod">
          <ac:chgData name="Paul Miller" userId="d1fcdaee2d53f086" providerId="LiveId" clId="{816084EC-20C5-4301-A208-EAF200AF3A1D}" dt="2021-09-28T09:09:04.793" v="44" actId="1076"/>
          <ac:picMkLst>
            <pc:docMk/>
            <pc:sldMk cId="798640683" sldId="267"/>
            <ac:picMk id="4" creationId="{5D1A2161-F402-4183-8998-222C4452F5DB}"/>
          </ac:picMkLst>
        </pc:picChg>
      </pc:sldChg>
      <pc:sldChg chg="modSp new del mod">
        <pc:chgData name="Paul Miller" userId="d1fcdaee2d53f086" providerId="LiveId" clId="{816084EC-20C5-4301-A208-EAF200AF3A1D}" dt="2021-09-28T09:06:59.841" v="24" actId="47"/>
        <pc:sldMkLst>
          <pc:docMk/>
          <pc:sldMk cId="2414059157" sldId="518"/>
        </pc:sldMkLst>
        <pc:spChg chg="mod">
          <ac:chgData name="Paul Miller" userId="d1fcdaee2d53f086" providerId="LiveId" clId="{816084EC-20C5-4301-A208-EAF200AF3A1D}" dt="2021-09-28T09:06:18.393" v="8" actId="21"/>
          <ac:spMkLst>
            <pc:docMk/>
            <pc:sldMk cId="2414059157" sldId="518"/>
            <ac:spMk id="3" creationId="{693150CE-849E-40F5-BEDB-857726C3E93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64F09-6CD5-42A7-AE4D-0B5A659DAE1E}" type="datetimeFigureOut">
              <a:rPr lang="en-GB" smtClean="0"/>
              <a:t>28/09/2021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6529B1-6369-40A3-A0B7-DE2BA62CA322}" type="slidenum">
              <a:rPr lang="en-GB" smtClean="0"/>
              <a:t>‹#›</a:t>
            </a:fld>
            <a:endParaRPr lang="en-GB"/>
          </a:p>
        </p:txBody>
      </p:sp>
    </p:spTree>
    <p:extLst>
      <p:ext uri="{BB962C8B-B14F-4D97-AF65-F5344CB8AC3E}">
        <p14:creationId xmlns:p14="http://schemas.microsoft.com/office/powerpoint/2010/main" val="2296528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19E72-C590-4E69-AB53-5EFE2F7459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1A9A78-09D8-4411-A778-D6BA356E7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743160-9BEC-4494-BC88-58FE9F9FCA6F}"/>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B83F7C49-F419-4B45-8038-A8A706129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C244AF-412B-45CF-82BB-CF39D16750E1}"/>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97293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DEBE-65E5-4388-82E6-BF10411592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28F1CE-BCAC-46A9-8BA2-5EDD962903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E713A-DD69-4FB7-927F-45A677B8ECCB}"/>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7770A911-4E1F-477E-A961-BAC71F887D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D6A80E-F12E-49BD-9FBE-3AE93182ED2F}"/>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175217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BC1E09-D7DD-4863-B6B5-EBB3DE8772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31CDC1-9EC4-42E7-B6E8-A2850D587F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11D78D-150F-4A4D-9F26-75BA51429E91}"/>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98CFCF4A-D9C3-4308-830E-4BD7FAC3C5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A21431-DC70-4ED4-B2A3-EA0C6D18ABB8}"/>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2854631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pic>
        <p:nvPicPr>
          <p:cNvPr id="12" name="Google Shape;12;p15" descr="Background Image-02.png"/>
          <p:cNvPicPr preferRelativeResize="0"/>
          <p:nvPr/>
        </p:nvPicPr>
        <p:blipFill rotWithShape="1">
          <a:blip r:embed="rId2">
            <a:alphaModFix/>
          </a:blip>
          <a:srcRect/>
          <a:stretch/>
        </p:blipFill>
        <p:spPr>
          <a:xfrm>
            <a:off x="0" y="4055534"/>
            <a:ext cx="12192000" cy="2802467"/>
          </a:xfrm>
          <a:prstGeom prst="rect">
            <a:avLst/>
          </a:prstGeom>
          <a:noFill/>
          <a:ln>
            <a:noFill/>
          </a:ln>
        </p:spPr>
      </p:pic>
      <p:sp>
        <p:nvSpPr>
          <p:cNvPr id="13" name="Google Shape;13;p15"/>
          <p:cNvSpPr txBox="1">
            <a:spLocks noGrp="1"/>
          </p:cNvSpPr>
          <p:nvPr>
            <p:ph type="ctrTitle"/>
          </p:nvPr>
        </p:nvSpPr>
        <p:spPr>
          <a:xfrm>
            <a:off x="5705762" y="4836907"/>
            <a:ext cx="4952199" cy="946753"/>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chemeClr val="lt1"/>
              </a:buClr>
              <a:buSzPts val="3600"/>
              <a:buFont typeface="Helvetica Neue"/>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15"/>
          <p:cNvSpPr txBox="1">
            <a:spLocks noGrp="1"/>
          </p:cNvSpPr>
          <p:nvPr>
            <p:ph type="subTitle" idx="1"/>
          </p:nvPr>
        </p:nvSpPr>
        <p:spPr>
          <a:xfrm>
            <a:off x="5744538" y="5783659"/>
            <a:ext cx="5445197" cy="467676"/>
          </a:xfrm>
          <a:prstGeom prst="rect">
            <a:avLst/>
          </a:prstGeom>
          <a:noFill/>
          <a:ln>
            <a:noFill/>
          </a:ln>
        </p:spPr>
        <p:txBody>
          <a:bodyPr spcFirstLastPara="1" wrap="square" lIns="91425" tIns="45700" rIns="91425" bIns="45700" anchor="t" anchorCtr="0">
            <a:normAutofit/>
          </a:bodyPr>
          <a:lstStyle>
            <a:lvl1pPr lvl="0" algn="l">
              <a:spcBef>
                <a:spcPts val="240"/>
              </a:spcBef>
              <a:spcAft>
                <a:spcPts val="0"/>
              </a:spcAft>
              <a:buClr>
                <a:srgbClr val="FFFFFF"/>
              </a:buClr>
              <a:buSzPts val="1200"/>
              <a:buNone/>
              <a:defRPr sz="1200">
                <a:solidFill>
                  <a:srgbClr val="FFFFFF"/>
                </a:solidFill>
                <a:latin typeface="Helvetica Neue"/>
                <a:ea typeface="Helvetica Neue"/>
                <a:cs typeface="Helvetica Neue"/>
                <a:sym typeface="Helvetica Neue"/>
              </a:defRPr>
            </a:lvl1pPr>
            <a:lvl2pPr lvl="1" algn="ctr">
              <a:spcBef>
                <a:spcPts val="560"/>
              </a:spcBef>
              <a:spcAft>
                <a:spcPts val="0"/>
              </a:spcAft>
              <a:buClr>
                <a:srgbClr val="8897A3"/>
              </a:buClr>
              <a:buSzPts val="2800"/>
              <a:buNone/>
              <a:defRPr>
                <a:solidFill>
                  <a:srgbClr val="8897A3"/>
                </a:solidFill>
              </a:defRPr>
            </a:lvl2pPr>
            <a:lvl3pPr lvl="2" algn="ctr">
              <a:spcBef>
                <a:spcPts val="480"/>
              </a:spcBef>
              <a:spcAft>
                <a:spcPts val="0"/>
              </a:spcAft>
              <a:buClr>
                <a:srgbClr val="8897A3"/>
              </a:buClr>
              <a:buSzPts val="2400"/>
              <a:buNone/>
              <a:defRPr>
                <a:solidFill>
                  <a:srgbClr val="8897A3"/>
                </a:solidFill>
              </a:defRPr>
            </a:lvl3pPr>
            <a:lvl4pPr lvl="3" algn="ctr">
              <a:spcBef>
                <a:spcPts val="400"/>
              </a:spcBef>
              <a:spcAft>
                <a:spcPts val="0"/>
              </a:spcAft>
              <a:buClr>
                <a:srgbClr val="8897A3"/>
              </a:buClr>
              <a:buSzPts val="2000"/>
              <a:buNone/>
              <a:defRPr>
                <a:solidFill>
                  <a:srgbClr val="8897A3"/>
                </a:solidFill>
              </a:defRPr>
            </a:lvl4pPr>
            <a:lvl5pPr lvl="4" algn="ctr">
              <a:spcBef>
                <a:spcPts val="400"/>
              </a:spcBef>
              <a:spcAft>
                <a:spcPts val="0"/>
              </a:spcAft>
              <a:buClr>
                <a:srgbClr val="8897A3"/>
              </a:buClr>
              <a:buSzPts val="2000"/>
              <a:buNone/>
              <a:defRPr>
                <a:solidFill>
                  <a:srgbClr val="8897A3"/>
                </a:solidFill>
              </a:defRPr>
            </a:lvl5pPr>
            <a:lvl6pPr lvl="5" algn="ctr">
              <a:spcBef>
                <a:spcPts val="400"/>
              </a:spcBef>
              <a:spcAft>
                <a:spcPts val="0"/>
              </a:spcAft>
              <a:buClr>
                <a:srgbClr val="8897A3"/>
              </a:buClr>
              <a:buSzPts val="2000"/>
              <a:buNone/>
              <a:defRPr>
                <a:solidFill>
                  <a:srgbClr val="8897A3"/>
                </a:solidFill>
              </a:defRPr>
            </a:lvl6pPr>
            <a:lvl7pPr lvl="6" algn="ctr">
              <a:spcBef>
                <a:spcPts val="400"/>
              </a:spcBef>
              <a:spcAft>
                <a:spcPts val="0"/>
              </a:spcAft>
              <a:buClr>
                <a:srgbClr val="8897A3"/>
              </a:buClr>
              <a:buSzPts val="2000"/>
              <a:buNone/>
              <a:defRPr>
                <a:solidFill>
                  <a:srgbClr val="8897A3"/>
                </a:solidFill>
              </a:defRPr>
            </a:lvl7pPr>
            <a:lvl8pPr lvl="7" algn="ctr">
              <a:spcBef>
                <a:spcPts val="400"/>
              </a:spcBef>
              <a:spcAft>
                <a:spcPts val="0"/>
              </a:spcAft>
              <a:buClr>
                <a:srgbClr val="8897A3"/>
              </a:buClr>
              <a:buSzPts val="2000"/>
              <a:buNone/>
              <a:defRPr>
                <a:solidFill>
                  <a:srgbClr val="8897A3"/>
                </a:solidFill>
              </a:defRPr>
            </a:lvl8pPr>
            <a:lvl9pPr lvl="8" algn="ctr">
              <a:spcBef>
                <a:spcPts val="400"/>
              </a:spcBef>
              <a:spcAft>
                <a:spcPts val="0"/>
              </a:spcAft>
              <a:buClr>
                <a:srgbClr val="8897A3"/>
              </a:buClr>
              <a:buSzPts val="2000"/>
              <a:buNone/>
              <a:defRPr>
                <a:solidFill>
                  <a:srgbClr val="8897A3"/>
                </a:solidFill>
              </a:defRPr>
            </a:lvl9pPr>
          </a:lstStyle>
          <a:p>
            <a:endParaRPr/>
          </a:p>
        </p:txBody>
      </p:sp>
      <p:sp>
        <p:nvSpPr>
          <p:cNvPr id="15" name="Google Shape;15;p15"/>
          <p:cNvSpPr/>
          <p:nvPr/>
        </p:nvSpPr>
        <p:spPr>
          <a:xfrm rot="5400000">
            <a:off x="4454522" y="5530826"/>
            <a:ext cx="1609498" cy="11909"/>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16" name="Google Shape;16;p15" descr="Placeholder-white.png"/>
          <p:cNvPicPr preferRelativeResize="0"/>
          <p:nvPr/>
        </p:nvPicPr>
        <p:blipFill rotWithShape="1">
          <a:blip r:embed="rId3">
            <a:alphaModFix/>
          </a:blip>
          <a:srcRect/>
          <a:stretch/>
        </p:blipFill>
        <p:spPr>
          <a:xfrm>
            <a:off x="1066800" y="4836907"/>
            <a:ext cx="3718560" cy="1394461"/>
          </a:xfrm>
          <a:prstGeom prst="rect">
            <a:avLst/>
          </a:prstGeom>
          <a:noFill/>
          <a:ln>
            <a:noFill/>
          </a:ln>
        </p:spPr>
      </p:pic>
    </p:spTree>
    <p:extLst>
      <p:ext uri="{BB962C8B-B14F-4D97-AF65-F5344CB8AC3E}">
        <p14:creationId xmlns:p14="http://schemas.microsoft.com/office/powerpoint/2010/main" val="2832784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7"/>
        <p:cNvGrpSpPr/>
        <p:nvPr/>
      </p:nvGrpSpPr>
      <p:grpSpPr>
        <a:xfrm>
          <a:off x="0" y="0"/>
          <a:ext cx="0" cy="0"/>
          <a:chOff x="0" y="0"/>
          <a:chExt cx="0" cy="0"/>
        </a:xfrm>
      </p:grpSpPr>
      <p:pic>
        <p:nvPicPr>
          <p:cNvPr id="18" name="Google Shape;18;p16" descr="Background Image-02.png"/>
          <p:cNvPicPr preferRelativeResize="0"/>
          <p:nvPr/>
        </p:nvPicPr>
        <p:blipFill rotWithShape="1">
          <a:blip r:embed="rId2">
            <a:alphaModFix/>
          </a:blip>
          <a:srcRect/>
          <a:stretch/>
        </p:blipFill>
        <p:spPr>
          <a:xfrm>
            <a:off x="0" y="3328158"/>
            <a:ext cx="12192000" cy="3099626"/>
          </a:xfrm>
          <a:prstGeom prst="rect">
            <a:avLst/>
          </a:prstGeom>
          <a:noFill/>
          <a:ln>
            <a:noFill/>
          </a:ln>
        </p:spPr>
      </p:pic>
      <p:sp>
        <p:nvSpPr>
          <p:cNvPr id="19" name="Google Shape;19;p16"/>
          <p:cNvSpPr/>
          <p:nvPr/>
        </p:nvSpPr>
        <p:spPr>
          <a:xfrm>
            <a:off x="0" y="6295430"/>
            <a:ext cx="12192000" cy="562571"/>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nvGrpSpPr>
          <p:cNvPr id="20" name="Google Shape;20;p16"/>
          <p:cNvGrpSpPr/>
          <p:nvPr/>
        </p:nvGrpSpPr>
        <p:grpSpPr>
          <a:xfrm>
            <a:off x="0" y="0"/>
            <a:ext cx="12192000" cy="3637956"/>
            <a:chOff x="24905" y="2317045"/>
            <a:chExt cx="13004798" cy="4695000"/>
          </a:xfrm>
        </p:grpSpPr>
        <p:sp>
          <p:nvSpPr>
            <p:cNvPr id="21" name="Google Shape;21;p16"/>
            <p:cNvSpPr/>
            <p:nvPr/>
          </p:nvSpPr>
          <p:spPr>
            <a:xfrm>
              <a:off x="24905" y="2317045"/>
              <a:ext cx="13004798" cy="4295187"/>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22" name="Google Shape;22;p16"/>
            <p:cNvSpPr/>
            <p:nvPr/>
          </p:nvSpPr>
          <p:spPr>
            <a:xfrm rot="10800000">
              <a:off x="5892303" y="6211940"/>
              <a:ext cx="1270002" cy="800105"/>
            </a:xfrm>
            <a:custGeom>
              <a:avLst/>
              <a:gdLst/>
              <a:ahLst/>
              <a:cxnLst/>
              <a:rect l="l" t="t" r="r" b="b"/>
              <a:pathLst>
                <a:path w="21600" h="21600" extrusionOk="0">
                  <a:moveTo>
                    <a:pt x="10800" y="0"/>
                  </a:moveTo>
                  <a:lnTo>
                    <a:pt x="21600" y="21600"/>
                  </a:lnTo>
                  <a:lnTo>
                    <a:pt x="0" y="21600"/>
                  </a:lnTo>
                  <a:close/>
                </a:path>
              </a:pathLst>
            </a:cu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23" name="Google Shape;23;p16"/>
          <p:cNvSpPr txBox="1">
            <a:spLocks noGrp="1"/>
          </p:cNvSpPr>
          <p:nvPr>
            <p:ph type="title"/>
          </p:nvPr>
        </p:nvSpPr>
        <p:spPr>
          <a:xfrm>
            <a:off x="609600" y="2057285"/>
            <a:ext cx="10972800" cy="331086"/>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2600"/>
              <a:buFont typeface="Helvetica Neue"/>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6"/>
          <p:cNvSpPr/>
          <p:nvPr/>
        </p:nvSpPr>
        <p:spPr>
          <a:xfrm>
            <a:off x="5023002" y="1917217"/>
            <a:ext cx="2145997" cy="8932"/>
          </a:xfrm>
          <a:prstGeom prst="rect">
            <a:avLst/>
          </a:prstGeom>
          <a:solidFill>
            <a:schemeClr val="dk1"/>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rgbClr val="F18C19"/>
              </a:solidFill>
              <a:latin typeface="Calibri"/>
              <a:ea typeface="Calibri"/>
              <a:cs typeface="Calibri"/>
              <a:sym typeface="Calibri"/>
            </a:endParaRPr>
          </a:p>
        </p:txBody>
      </p:sp>
      <p:pic>
        <p:nvPicPr>
          <p:cNvPr id="25" name="Google Shape;25;p16" descr="Placeholder-dark.png"/>
          <p:cNvPicPr preferRelativeResize="0"/>
          <p:nvPr/>
        </p:nvPicPr>
        <p:blipFill rotWithShape="1">
          <a:blip r:embed="rId3">
            <a:alphaModFix/>
          </a:blip>
          <a:srcRect/>
          <a:stretch/>
        </p:blipFill>
        <p:spPr>
          <a:xfrm>
            <a:off x="4239572" y="338450"/>
            <a:ext cx="3712856" cy="1392322"/>
          </a:xfrm>
          <a:prstGeom prst="rect">
            <a:avLst/>
          </a:prstGeom>
          <a:noFill/>
          <a:ln>
            <a:noFill/>
          </a:ln>
        </p:spPr>
      </p:pic>
    </p:spTree>
    <p:extLst>
      <p:ext uri="{BB962C8B-B14F-4D97-AF65-F5344CB8AC3E}">
        <p14:creationId xmlns:p14="http://schemas.microsoft.com/office/powerpoint/2010/main" val="313305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3"/>
        <p:cNvGrpSpPr/>
        <p:nvPr/>
      </p:nvGrpSpPr>
      <p:grpSpPr>
        <a:xfrm>
          <a:off x="0" y="0"/>
          <a:ext cx="0" cy="0"/>
          <a:chOff x="0" y="0"/>
          <a:chExt cx="0" cy="0"/>
        </a:xfrm>
      </p:grpSpPr>
      <p:pic>
        <p:nvPicPr>
          <p:cNvPr id="34" name="Google Shape;34;p18" descr="Background Image-02.png"/>
          <p:cNvPicPr preferRelativeResize="0"/>
          <p:nvPr/>
        </p:nvPicPr>
        <p:blipFill rotWithShape="1">
          <a:blip r:embed="rId2">
            <a:alphaModFix amt="92000"/>
          </a:blip>
          <a:srcRect/>
          <a:stretch/>
        </p:blipFill>
        <p:spPr>
          <a:xfrm rot="10800000" flipH="1">
            <a:off x="-23347" y="-5"/>
            <a:ext cx="12215348" cy="6295433"/>
          </a:xfrm>
          <a:prstGeom prst="rect">
            <a:avLst/>
          </a:prstGeom>
          <a:noFill/>
          <a:ln>
            <a:noFill/>
          </a:ln>
        </p:spPr>
      </p:pic>
      <p:sp>
        <p:nvSpPr>
          <p:cNvPr id="35" name="Google Shape;35;p18"/>
          <p:cNvSpPr/>
          <p:nvPr/>
        </p:nvSpPr>
        <p:spPr>
          <a:xfrm>
            <a:off x="-23347" y="6295430"/>
            <a:ext cx="12226561" cy="562571"/>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36" name="Google Shape;36;p18"/>
          <p:cNvSpPr txBox="1">
            <a:spLocks noGrp="1"/>
          </p:cNvSpPr>
          <p:nvPr>
            <p:ph type="title"/>
          </p:nvPr>
        </p:nvSpPr>
        <p:spPr>
          <a:xfrm>
            <a:off x="609600" y="3131481"/>
            <a:ext cx="10972800" cy="440677"/>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2600"/>
              <a:buFont typeface="Helvetica Neue"/>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8"/>
          <p:cNvSpPr/>
          <p:nvPr/>
        </p:nvSpPr>
        <p:spPr>
          <a:xfrm>
            <a:off x="5023002" y="2983667"/>
            <a:ext cx="2145997" cy="8932"/>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rgbClr val="F18C19"/>
              </a:solidFill>
              <a:latin typeface="Calibri"/>
              <a:ea typeface="Calibri"/>
              <a:cs typeface="Calibri"/>
              <a:sym typeface="Calibri"/>
            </a:endParaRPr>
          </a:p>
        </p:txBody>
      </p:sp>
      <p:pic>
        <p:nvPicPr>
          <p:cNvPr id="38" name="Google Shape;38;p18" descr="Placeholder-white.png"/>
          <p:cNvPicPr preferRelativeResize="0"/>
          <p:nvPr/>
        </p:nvPicPr>
        <p:blipFill rotWithShape="1">
          <a:blip r:embed="rId3">
            <a:alphaModFix/>
          </a:blip>
          <a:srcRect/>
          <a:stretch/>
        </p:blipFill>
        <p:spPr>
          <a:xfrm>
            <a:off x="3846273" y="921412"/>
            <a:ext cx="4499457" cy="1687298"/>
          </a:xfrm>
          <a:prstGeom prst="rect">
            <a:avLst/>
          </a:prstGeom>
          <a:noFill/>
          <a:ln>
            <a:noFill/>
          </a:ln>
        </p:spPr>
      </p:pic>
    </p:spTree>
    <p:extLst>
      <p:ext uri="{BB962C8B-B14F-4D97-AF65-F5344CB8AC3E}">
        <p14:creationId xmlns:p14="http://schemas.microsoft.com/office/powerpoint/2010/main" val="3901257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9"/>
        <p:cNvGrpSpPr/>
        <p:nvPr/>
      </p:nvGrpSpPr>
      <p:grpSpPr>
        <a:xfrm>
          <a:off x="0" y="0"/>
          <a:ext cx="0" cy="0"/>
          <a:chOff x="0" y="0"/>
          <a:chExt cx="0" cy="0"/>
        </a:xfrm>
      </p:grpSpPr>
      <p:grpSp>
        <p:nvGrpSpPr>
          <p:cNvPr id="40" name="Google Shape;40;p19"/>
          <p:cNvGrpSpPr/>
          <p:nvPr/>
        </p:nvGrpSpPr>
        <p:grpSpPr>
          <a:xfrm>
            <a:off x="0" y="1"/>
            <a:ext cx="12192000" cy="3134719"/>
            <a:chOff x="24905" y="2317045"/>
            <a:chExt cx="13004798" cy="4045540"/>
          </a:xfrm>
        </p:grpSpPr>
        <p:sp>
          <p:nvSpPr>
            <p:cNvPr id="41" name="Google Shape;41;p19"/>
            <p:cNvSpPr/>
            <p:nvPr/>
          </p:nvSpPr>
          <p:spPr>
            <a:xfrm>
              <a:off x="24905" y="2317045"/>
              <a:ext cx="13004798" cy="3603450"/>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42" name="Google Shape;42;p19"/>
            <p:cNvSpPr/>
            <p:nvPr/>
          </p:nvSpPr>
          <p:spPr>
            <a:xfrm rot="10800000">
              <a:off x="5892303" y="5635218"/>
              <a:ext cx="1270002" cy="727367"/>
            </a:xfrm>
            <a:custGeom>
              <a:avLst/>
              <a:gdLst/>
              <a:ahLst/>
              <a:cxnLst/>
              <a:rect l="l" t="t" r="r" b="b"/>
              <a:pathLst>
                <a:path w="21600" h="21600" extrusionOk="0">
                  <a:moveTo>
                    <a:pt x="10800" y="0"/>
                  </a:moveTo>
                  <a:lnTo>
                    <a:pt x="21600" y="21600"/>
                  </a:lnTo>
                  <a:lnTo>
                    <a:pt x="0" y="21600"/>
                  </a:lnTo>
                  <a:close/>
                </a:path>
              </a:pathLst>
            </a:cu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43" name="Google Shape;43;p19"/>
          <p:cNvSpPr txBox="1">
            <a:spLocks noGrp="1"/>
          </p:cNvSpPr>
          <p:nvPr>
            <p:ph type="title"/>
          </p:nvPr>
        </p:nvSpPr>
        <p:spPr>
          <a:xfrm>
            <a:off x="609600" y="2057285"/>
            <a:ext cx="10972800" cy="331086"/>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2600"/>
              <a:buFont typeface="Helvetica Neue"/>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9"/>
          <p:cNvSpPr/>
          <p:nvPr/>
        </p:nvSpPr>
        <p:spPr>
          <a:xfrm>
            <a:off x="5023002" y="1917217"/>
            <a:ext cx="2145997" cy="8932"/>
          </a:xfrm>
          <a:prstGeom prst="rect">
            <a:avLst/>
          </a:prstGeom>
          <a:solidFill>
            <a:schemeClr val="dk1"/>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rgbClr val="F18C19"/>
              </a:solidFill>
              <a:latin typeface="Calibri"/>
              <a:ea typeface="Calibri"/>
              <a:cs typeface="Calibri"/>
              <a:sym typeface="Calibri"/>
            </a:endParaRPr>
          </a:p>
        </p:txBody>
      </p:sp>
      <p:pic>
        <p:nvPicPr>
          <p:cNvPr id="45" name="Google Shape;45;p19" descr="Placeholder-dark.png"/>
          <p:cNvPicPr preferRelativeResize="0"/>
          <p:nvPr/>
        </p:nvPicPr>
        <p:blipFill rotWithShape="1">
          <a:blip r:embed="rId2">
            <a:alphaModFix/>
          </a:blip>
          <a:srcRect/>
          <a:stretch/>
        </p:blipFill>
        <p:spPr>
          <a:xfrm>
            <a:off x="4239572" y="338450"/>
            <a:ext cx="3712856" cy="1392322"/>
          </a:xfrm>
          <a:prstGeom prst="rect">
            <a:avLst/>
          </a:prstGeom>
          <a:noFill/>
          <a:ln>
            <a:noFill/>
          </a:ln>
        </p:spPr>
      </p:pic>
    </p:spTree>
    <p:extLst>
      <p:ext uri="{BB962C8B-B14F-4D97-AF65-F5344CB8AC3E}">
        <p14:creationId xmlns:p14="http://schemas.microsoft.com/office/powerpoint/2010/main" val="1170026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6"/>
        <p:cNvGrpSpPr/>
        <p:nvPr/>
      </p:nvGrpSpPr>
      <p:grpSpPr>
        <a:xfrm>
          <a:off x="0" y="0"/>
          <a:ext cx="0" cy="0"/>
          <a:chOff x="0" y="0"/>
          <a:chExt cx="0" cy="0"/>
        </a:xfrm>
      </p:grpSpPr>
      <p:pic>
        <p:nvPicPr>
          <p:cNvPr id="47" name="Google Shape;47;p20" descr="Background Image-02.png"/>
          <p:cNvPicPr preferRelativeResize="0"/>
          <p:nvPr/>
        </p:nvPicPr>
        <p:blipFill rotWithShape="1">
          <a:blip r:embed="rId2">
            <a:alphaModFix/>
          </a:blip>
          <a:srcRect/>
          <a:stretch/>
        </p:blipFill>
        <p:spPr>
          <a:xfrm rot="10800000" flipH="1">
            <a:off x="0" y="1822107"/>
            <a:ext cx="6085155" cy="5035891"/>
          </a:xfrm>
          <a:prstGeom prst="rect">
            <a:avLst/>
          </a:prstGeom>
          <a:noFill/>
          <a:ln>
            <a:noFill/>
          </a:ln>
        </p:spPr>
      </p:pic>
      <p:grpSp>
        <p:nvGrpSpPr>
          <p:cNvPr id="48" name="Google Shape;48;p20"/>
          <p:cNvGrpSpPr/>
          <p:nvPr/>
        </p:nvGrpSpPr>
        <p:grpSpPr>
          <a:xfrm>
            <a:off x="0" y="1"/>
            <a:ext cx="12192000" cy="2089549"/>
            <a:chOff x="24904" y="2041920"/>
            <a:chExt cx="13004798" cy="2971802"/>
          </a:xfrm>
        </p:grpSpPr>
        <p:sp>
          <p:nvSpPr>
            <p:cNvPr id="49" name="Google Shape;49;p20"/>
            <p:cNvSpPr/>
            <p:nvPr/>
          </p:nvSpPr>
          <p:spPr>
            <a:xfrm>
              <a:off x="24904" y="2041920"/>
              <a:ext cx="13004798" cy="2591446"/>
            </a:xfrm>
            <a:prstGeom prst="rect">
              <a:avLst/>
            </a:pr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50" name="Google Shape;50;p20"/>
            <p:cNvSpPr/>
            <p:nvPr/>
          </p:nvSpPr>
          <p:spPr>
            <a:xfrm rot="10800000">
              <a:off x="5892303" y="4213621"/>
              <a:ext cx="1270001" cy="800101"/>
            </a:xfrm>
            <a:custGeom>
              <a:avLst/>
              <a:gdLst/>
              <a:ahLst/>
              <a:cxnLst/>
              <a:rect l="l" t="t" r="r" b="b"/>
              <a:pathLst>
                <a:path w="21600" h="21600" extrusionOk="0">
                  <a:moveTo>
                    <a:pt x="10800" y="0"/>
                  </a:moveTo>
                  <a:lnTo>
                    <a:pt x="21600" y="21600"/>
                  </a:lnTo>
                  <a:lnTo>
                    <a:pt x="0" y="21600"/>
                  </a:lnTo>
                  <a:close/>
                </a:path>
              </a:pathLst>
            </a:cu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51" name="Google Shape;51;p2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2600"/>
              <a:buFont typeface="Helvetica Neue"/>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52" name="Google Shape;52;p20" descr="Placeholder-white.png"/>
          <p:cNvPicPr preferRelativeResize="0"/>
          <p:nvPr/>
        </p:nvPicPr>
        <p:blipFill rotWithShape="1">
          <a:blip r:embed="rId3">
            <a:alphaModFix/>
          </a:blip>
          <a:srcRect/>
          <a:stretch/>
        </p:blipFill>
        <p:spPr>
          <a:xfrm>
            <a:off x="1069920" y="2693432"/>
            <a:ext cx="3718560" cy="1394461"/>
          </a:xfrm>
          <a:prstGeom prst="rect">
            <a:avLst/>
          </a:prstGeom>
          <a:noFill/>
          <a:ln>
            <a:noFill/>
          </a:ln>
        </p:spPr>
      </p:pic>
    </p:spTree>
    <p:extLst>
      <p:ext uri="{BB962C8B-B14F-4D97-AF65-F5344CB8AC3E}">
        <p14:creationId xmlns:p14="http://schemas.microsoft.com/office/powerpoint/2010/main" val="369876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3"/>
        <p:cNvGrpSpPr/>
        <p:nvPr/>
      </p:nvGrpSpPr>
      <p:grpSpPr>
        <a:xfrm>
          <a:off x="0" y="0"/>
          <a:ext cx="0" cy="0"/>
          <a:chOff x="0" y="0"/>
          <a:chExt cx="0" cy="0"/>
        </a:xfrm>
      </p:grpSpPr>
      <p:sp>
        <p:nvSpPr>
          <p:cNvPr id="54" name="Google Shape;54;p21"/>
          <p:cNvSpPr/>
          <p:nvPr/>
        </p:nvSpPr>
        <p:spPr>
          <a:xfrm>
            <a:off x="0" y="0"/>
            <a:ext cx="12192000" cy="3370442"/>
          </a:xfrm>
          <a:prstGeom prst="rect">
            <a:avLst/>
          </a:prstGeom>
          <a:solidFill>
            <a:srgbClr val="FFFFFF">
              <a:alpha val="60000"/>
            </a:srgbClr>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55" name="Google Shape;55;p21" descr="Placeholder-dark.png"/>
          <p:cNvPicPr preferRelativeResize="0"/>
          <p:nvPr/>
        </p:nvPicPr>
        <p:blipFill rotWithShape="1">
          <a:blip r:embed="rId2">
            <a:alphaModFix/>
          </a:blip>
          <a:srcRect/>
          <a:stretch/>
        </p:blipFill>
        <p:spPr>
          <a:xfrm>
            <a:off x="4239572" y="338450"/>
            <a:ext cx="3712856" cy="1392322"/>
          </a:xfrm>
          <a:prstGeom prst="rect">
            <a:avLst/>
          </a:prstGeom>
          <a:noFill/>
          <a:ln>
            <a:noFill/>
          </a:ln>
        </p:spPr>
      </p:pic>
    </p:spTree>
    <p:extLst>
      <p:ext uri="{BB962C8B-B14F-4D97-AF65-F5344CB8AC3E}">
        <p14:creationId xmlns:p14="http://schemas.microsoft.com/office/powerpoint/2010/main" val="3719769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2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249153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0"/>
        <p:cNvGrpSpPr/>
        <p:nvPr/>
      </p:nvGrpSpPr>
      <p:grpSpPr>
        <a:xfrm>
          <a:off x="0" y="0"/>
          <a:ext cx="0" cy="0"/>
          <a:chOff x="0" y="0"/>
          <a:chExt cx="0" cy="0"/>
        </a:xfrm>
      </p:grpSpPr>
      <p:sp>
        <p:nvSpPr>
          <p:cNvPr id="61" name="Google Shape;61;p23"/>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0000"/>
              </a:buClr>
              <a:buSzPts val="2000"/>
              <a:buFont typeface="Helvetica Neue"/>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3"/>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3" name="Google Shape;63;p23"/>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2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90022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37528-4C16-4E40-9D1D-A03063CB18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42FE33-05A1-4B09-A00D-69A576692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A85BE0-66BD-48FB-9B27-94F8750103A2}"/>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60778A58-F1B6-44E5-BAA0-92648C278A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50D57F-73A6-4A38-AF85-2C1B3E5CA199}"/>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33353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67"/>
        <p:cNvGrpSpPr/>
        <p:nvPr/>
      </p:nvGrpSpPr>
      <p:grpSpPr>
        <a:xfrm>
          <a:off x="0" y="0"/>
          <a:ext cx="0" cy="0"/>
          <a:chOff x="0" y="0"/>
          <a:chExt cx="0" cy="0"/>
        </a:xfrm>
      </p:grpSpPr>
      <p:sp>
        <p:nvSpPr>
          <p:cNvPr id="68" name="Google Shape;68;p2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4"/>
          <p:cNvSpPr txBox="1">
            <a:spLocks noGrp="1"/>
          </p:cNvSpPr>
          <p:nvPr>
            <p:ph type="body" idx="1"/>
          </p:nvPr>
        </p:nvSpPr>
        <p:spPr>
          <a:xfrm rot="5400000">
            <a:off x="3833019" y="-1623219"/>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0" name="Google Shape;70;p2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56532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3"/>
        <p:cNvGrpSpPr/>
        <p:nvPr/>
      </p:nvGrpSpPr>
      <p:grpSpPr>
        <a:xfrm>
          <a:off x="0" y="0"/>
          <a:ext cx="0" cy="0"/>
          <a:chOff x="0" y="0"/>
          <a:chExt cx="0" cy="0"/>
        </a:xfrm>
      </p:grpSpPr>
      <p:sp>
        <p:nvSpPr>
          <p:cNvPr id="74" name="Google Shape;74;p25"/>
          <p:cNvSpPr txBox="1">
            <a:spLocks noGrp="1"/>
          </p:cNvSpPr>
          <p:nvPr>
            <p:ph type="title"/>
          </p:nvPr>
        </p:nvSpPr>
        <p:spPr>
          <a:xfrm rot="5400000">
            <a:off x="7285038" y="1828800"/>
            <a:ext cx="5851525"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5"/>
          <p:cNvSpPr txBox="1">
            <a:spLocks noGrp="1"/>
          </p:cNvSpPr>
          <p:nvPr>
            <p:ph type="body" idx="1"/>
          </p:nvPr>
        </p:nvSpPr>
        <p:spPr>
          <a:xfrm rot="5400000">
            <a:off x="1697039"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2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789013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B4DB-F136-432F-85C6-16414001F0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EA08CB-B2B3-400C-86E1-2EE73E7058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7EBAD5-3611-45C3-A5CA-FA6D89B7FB2F}"/>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465C256C-9B57-4727-A44B-577CA187FE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C521D9-4036-4269-A57B-1F397044EB58}"/>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93207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CFE4-9AB6-4215-AFB0-86B2ADF1D6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BCF72D-D943-4CDE-A35B-C081D0418E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1CA5A8-596E-482D-9E56-4E92EC460B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BFF4035-D6DF-4334-9703-1CBF2CD59A06}"/>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6" name="Footer Placeholder 5">
            <a:extLst>
              <a:ext uri="{FF2B5EF4-FFF2-40B4-BE49-F238E27FC236}">
                <a16:creationId xmlns:a16="http://schemas.microsoft.com/office/drawing/2014/main" id="{924705E9-B08E-43BC-A61F-3B4D4BCC96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0FA591-6A9A-4B9C-8CF6-7DC50AD5A21B}"/>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1753239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0AB19-0261-4A07-A687-4C2377477D3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5169E3-C76E-4A23-B14D-D97460DAF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80D6D1-3F31-4EAF-BB2D-C65935505A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B3C4437-2593-4BC1-A51A-D30604B0AB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CD62BE-6647-4CB8-AEB9-9A4A30530A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1CB795-C398-4362-8E15-DA87F337958F}"/>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8" name="Footer Placeholder 7">
            <a:extLst>
              <a:ext uri="{FF2B5EF4-FFF2-40B4-BE49-F238E27FC236}">
                <a16:creationId xmlns:a16="http://schemas.microsoft.com/office/drawing/2014/main" id="{18FE25C5-64E4-4AC6-B5F9-04F168387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37D5C3C-BFF1-4605-B66C-D78BA2B9A92F}"/>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3443243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95E78-C20C-4E2D-83BB-31F4608BD0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83E78E-2552-4E23-B20F-8D90C195DDEA}"/>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4" name="Footer Placeholder 3">
            <a:extLst>
              <a:ext uri="{FF2B5EF4-FFF2-40B4-BE49-F238E27FC236}">
                <a16:creationId xmlns:a16="http://schemas.microsoft.com/office/drawing/2014/main" id="{33AD733A-6438-4C36-9CA2-93E8932784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78E760-6DC8-40AE-9434-4A3A75E9078F}"/>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200008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8FA264-34CC-486C-99B8-AD495FAC1E55}"/>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3" name="Footer Placeholder 2">
            <a:extLst>
              <a:ext uri="{FF2B5EF4-FFF2-40B4-BE49-F238E27FC236}">
                <a16:creationId xmlns:a16="http://schemas.microsoft.com/office/drawing/2014/main" id="{8421A4EA-9B01-4267-B0BE-0FDC15FEE3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121C56-4351-4237-A4F9-BAC30E6F69CA}"/>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18324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F6D06-AAEB-47D9-ABDB-465F919E42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652C333-1C4A-48E3-81CF-F9DF5B6E57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48700A3-5F34-46E1-9877-5607BCA10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322921-4194-47EE-BD7F-F5C41C1A9932}"/>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6" name="Footer Placeholder 5">
            <a:extLst>
              <a:ext uri="{FF2B5EF4-FFF2-40B4-BE49-F238E27FC236}">
                <a16:creationId xmlns:a16="http://schemas.microsoft.com/office/drawing/2014/main" id="{E11B65AB-D67A-474A-A129-3246F7617E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77052B-9B14-457F-95CB-41D464B1D1EA}"/>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267253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C528B-C3CE-4BC7-80E4-21D2E05C63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C805D0-9C67-4689-86BA-ECA3127F39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31C39F-6565-4DE9-99FB-892DAF4EC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722D0C-B981-4A91-A913-934114E587FF}"/>
              </a:ext>
            </a:extLst>
          </p:cNvPr>
          <p:cNvSpPr>
            <a:spLocks noGrp="1"/>
          </p:cNvSpPr>
          <p:nvPr>
            <p:ph type="dt" sz="half" idx="10"/>
          </p:nvPr>
        </p:nvSpPr>
        <p:spPr/>
        <p:txBody>
          <a:bodyPr/>
          <a:lstStyle/>
          <a:p>
            <a:fld id="{24FDA594-D8E5-47EF-B793-1FDBEC2C4543}" type="datetimeFigureOut">
              <a:rPr lang="en-GB" smtClean="0"/>
              <a:t>28/09/2021</a:t>
            </a:fld>
            <a:endParaRPr lang="en-GB"/>
          </a:p>
        </p:txBody>
      </p:sp>
      <p:sp>
        <p:nvSpPr>
          <p:cNvPr id="6" name="Footer Placeholder 5">
            <a:extLst>
              <a:ext uri="{FF2B5EF4-FFF2-40B4-BE49-F238E27FC236}">
                <a16:creationId xmlns:a16="http://schemas.microsoft.com/office/drawing/2014/main" id="{E161478E-E421-4045-9397-804219251B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08A839-40B6-424D-8CB1-A6BC9E672FEA}"/>
              </a:ext>
            </a:extLst>
          </p:cNvPr>
          <p:cNvSpPr>
            <a:spLocks noGrp="1"/>
          </p:cNvSpPr>
          <p:nvPr>
            <p:ph type="sldNum" sz="quarter" idx="12"/>
          </p:nvPr>
        </p:nvSpPr>
        <p:spPr/>
        <p:txBody>
          <a:bodyPr/>
          <a:lstStyle/>
          <a:p>
            <a:fld id="{332D352D-F3C0-47B2-BC26-251606209678}" type="slidenum">
              <a:rPr lang="en-GB" smtClean="0"/>
              <a:t>‹#›</a:t>
            </a:fld>
            <a:endParaRPr lang="en-GB"/>
          </a:p>
        </p:txBody>
      </p:sp>
    </p:spTree>
    <p:extLst>
      <p:ext uri="{BB962C8B-B14F-4D97-AF65-F5344CB8AC3E}">
        <p14:creationId xmlns:p14="http://schemas.microsoft.com/office/powerpoint/2010/main" val="164636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3C5D4-34B8-46F8-A5DF-26AE25280F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A104FF-40C1-4E9D-8BA7-5970E37B2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88C9DE-9509-466A-8AEF-703468EC28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DA594-D8E5-47EF-B793-1FDBEC2C4543}" type="datetimeFigureOut">
              <a:rPr lang="en-GB" smtClean="0"/>
              <a:t>28/09/2021</a:t>
            </a:fld>
            <a:endParaRPr lang="en-GB"/>
          </a:p>
        </p:txBody>
      </p:sp>
      <p:sp>
        <p:nvSpPr>
          <p:cNvPr id="5" name="Footer Placeholder 4">
            <a:extLst>
              <a:ext uri="{FF2B5EF4-FFF2-40B4-BE49-F238E27FC236}">
                <a16:creationId xmlns:a16="http://schemas.microsoft.com/office/drawing/2014/main" id="{36C9AA99-5184-4B2B-88D0-2F83BAF536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5E5DBE-2679-4D88-BCBA-458F0CEFF5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D352D-F3C0-47B2-BC26-251606209678}" type="slidenum">
              <a:rPr lang="en-GB" smtClean="0"/>
              <a:t>‹#›</a:t>
            </a:fld>
            <a:endParaRPr lang="en-GB"/>
          </a:p>
        </p:txBody>
      </p:sp>
    </p:spTree>
    <p:extLst>
      <p:ext uri="{BB962C8B-B14F-4D97-AF65-F5344CB8AC3E}">
        <p14:creationId xmlns:p14="http://schemas.microsoft.com/office/powerpoint/2010/main" val="1847121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rgbClr val="000000"/>
              </a:buClr>
              <a:buSzPts val="2600"/>
              <a:buFont typeface="Helvetica Neue"/>
              <a:buNone/>
              <a:defRPr sz="2600" b="1" i="0" u="none" strike="noStrike" cap="none">
                <a:solidFill>
                  <a:srgbClr val="000000"/>
                </a:solidFill>
                <a:latin typeface="Helvetica Neue"/>
                <a:ea typeface="Helvetica Neue"/>
                <a:cs typeface="Helvetica Neue"/>
                <a:sym typeface="Helvetica Neu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4"/>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97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97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97A3"/>
                </a:solidFill>
                <a:latin typeface="Calibri"/>
                <a:ea typeface="Calibri"/>
                <a:cs typeface="Calibri"/>
                <a:sym typeface="Calibri"/>
              </a:defRPr>
            </a:lvl1pPr>
            <a:lvl2pPr marL="0" marR="0" lvl="1" indent="0" algn="r" rtl="0">
              <a:spcBef>
                <a:spcPts val="0"/>
              </a:spcBef>
              <a:buNone/>
              <a:defRPr sz="1200" b="0" i="0" u="none" strike="noStrike" cap="none">
                <a:solidFill>
                  <a:srgbClr val="8897A3"/>
                </a:solidFill>
                <a:latin typeface="Calibri"/>
                <a:ea typeface="Calibri"/>
                <a:cs typeface="Calibri"/>
                <a:sym typeface="Calibri"/>
              </a:defRPr>
            </a:lvl2pPr>
            <a:lvl3pPr marL="0" marR="0" lvl="2" indent="0" algn="r" rtl="0">
              <a:spcBef>
                <a:spcPts val="0"/>
              </a:spcBef>
              <a:buNone/>
              <a:defRPr sz="1200" b="0" i="0" u="none" strike="noStrike" cap="none">
                <a:solidFill>
                  <a:srgbClr val="8897A3"/>
                </a:solidFill>
                <a:latin typeface="Calibri"/>
                <a:ea typeface="Calibri"/>
                <a:cs typeface="Calibri"/>
                <a:sym typeface="Calibri"/>
              </a:defRPr>
            </a:lvl3pPr>
            <a:lvl4pPr marL="0" marR="0" lvl="3" indent="0" algn="r" rtl="0">
              <a:spcBef>
                <a:spcPts val="0"/>
              </a:spcBef>
              <a:buNone/>
              <a:defRPr sz="1200" b="0" i="0" u="none" strike="noStrike" cap="none">
                <a:solidFill>
                  <a:srgbClr val="8897A3"/>
                </a:solidFill>
                <a:latin typeface="Calibri"/>
                <a:ea typeface="Calibri"/>
                <a:cs typeface="Calibri"/>
                <a:sym typeface="Calibri"/>
              </a:defRPr>
            </a:lvl4pPr>
            <a:lvl5pPr marL="0" marR="0" lvl="4" indent="0" algn="r" rtl="0">
              <a:spcBef>
                <a:spcPts val="0"/>
              </a:spcBef>
              <a:buNone/>
              <a:defRPr sz="1200" b="0" i="0" u="none" strike="noStrike" cap="none">
                <a:solidFill>
                  <a:srgbClr val="8897A3"/>
                </a:solidFill>
                <a:latin typeface="Calibri"/>
                <a:ea typeface="Calibri"/>
                <a:cs typeface="Calibri"/>
                <a:sym typeface="Calibri"/>
              </a:defRPr>
            </a:lvl5pPr>
            <a:lvl6pPr marL="0" marR="0" lvl="5" indent="0" algn="r" rtl="0">
              <a:spcBef>
                <a:spcPts val="0"/>
              </a:spcBef>
              <a:buNone/>
              <a:defRPr sz="1200" b="0" i="0" u="none" strike="noStrike" cap="none">
                <a:solidFill>
                  <a:srgbClr val="8897A3"/>
                </a:solidFill>
                <a:latin typeface="Calibri"/>
                <a:ea typeface="Calibri"/>
                <a:cs typeface="Calibri"/>
                <a:sym typeface="Calibri"/>
              </a:defRPr>
            </a:lvl6pPr>
            <a:lvl7pPr marL="0" marR="0" lvl="6" indent="0" algn="r" rtl="0">
              <a:spcBef>
                <a:spcPts val="0"/>
              </a:spcBef>
              <a:buNone/>
              <a:defRPr sz="1200" b="0" i="0" u="none" strike="noStrike" cap="none">
                <a:solidFill>
                  <a:srgbClr val="8897A3"/>
                </a:solidFill>
                <a:latin typeface="Calibri"/>
                <a:ea typeface="Calibri"/>
                <a:cs typeface="Calibri"/>
                <a:sym typeface="Calibri"/>
              </a:defRPr>
            </a:lvl7pPr>
            <a:lvl8pPr marL="0" marR="0" lvl="7" indent="0" algn="r" rtl="0">
              <a:spcBef>
                <a:spcPts val="0"/>
              </a:spcBef>
              <a:buNone/>
              <a:defRPr sz="1200" b="0" i="0" u="none" strike="noStrike" cap="none">
                <a:solidFill>
                  <a:srgbClr val="8897A3"/>
                </a:solidFill>
                <a:latin typeface="Calibri"/>
                <a:ea typeface="Calibri"/>
                <a:cs typeface="Calibri"/>
                <a:sym typeface="Calibri"/>
              </a:defRPr>
            </a:lvl8pPr>
            <a:lvl9pPr marL="0" marR="0" lvl="8" indent="0" algn="r" rtl="0">
              <a:spcBef>
                <a:spcPts val="0"/>
              </a:spcBef>
              <a:buNone/>
              <a:defRPr sz="1200" b="0" i="0" u="none" strike="noStrike" cap="none">
                <a:solidFill>
                  <a:srgbClr val="8897A3"/>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45938062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2"/>
        <p:cNvGrpSpPr/>
        <p:nvPr/>
      </p:nvGrpSpPr>
      <p:grpSpPr>
        <a:xfrm>
          <a:off x="0" y="0"/>
          <a:ext cx="0" cy="0"/>
          <a:chOff x="0" y="0"/>
          <a:chExt cx="0" cy="0"/>
        </a:xfrm>
      </p:grpSpPr>
      <p:sp>
        <p:nvSpPr>
          <p:cNvPr id="83" name="Google Shape;83;p1"/>
          <p:cNvSpPr txBox="1">
            <a:spLocks noGrp="1"/>
          </p:cNvSpPr>
          <p:nvPr>
            <p:ph type="ctrTitle"/>
          </p:nvPr>
        </p:nvSpPr>
        <p:spPr>
          <a:xfrm>
            <a:off x="5624661" y="4430598"/>
            <a:ext cx="6359521" cy="780594"/>
          </a:xfrm>
          <a:prstGeom prst="rect">
            <a:avLst/>
          </a:prstGeom>
          <a:noFill/>
          <a:ln>
            <a:noFill/>
          </a:ln>
        </p:spPr>
        <p:txBody>
          <a:bodyPr spcFirstLastPara="1" wrap="square" lIns="91425" tIns="45700" rIns="91425" bIns="45700" anchor="ctr" anchorCtr="0">
            <a:noAutofit/>
          </a:bodyPr>
          <a:lstStyle/>
          <a:p>
            <a:br>
              <a:rPr lang="en-US" dirty="0"/>
            </a:br>
            <a:br>
              <a:rPr lang="en-US" dirty="0"/>
            </a:br>
            <a:br>
              <a:rPr lang="en-US" dirty="0"/>
            </a:br>
            <a:r>
              <a:rPr lang="en-US" sz="1800" dirty="0"/>
              <a:t>Cultural Competence in GBV Research – lessons from four countries</a:t>
            </a:r>
            <a:br>
              <a:rPr lang="en-US" sz="2200" dirty="0">
                <a:latin typeface="+mj-lt"/>
              </a:rPr>
            </a:br>
            <a:br>
              <a:rPr lang="en-US" sz="2200" dirty="0">
                <a:latin typeface="+mj-lt"/>
              </a:rPr>
            </a:br>
            <a:br>
              <a:rPr lang="en-US" sz="2200" dirty="0">
                <a:latin typeface="+mj-lt"/>
              </a:rPr>
            </a:br>
            <a:br>
              <a:rPr lang="en-US" sz="2400" dirty="0"/>
            </a:br>
            <a:r>
              <a:rPr lang="en-US" sz="1400" dirty="0"/>
              <a:t>Paul Miller, PhD</a:t>
            </a:r>
            <a:br>
              <a:rPr lang="en-US" sz="1400" dirty="0"/>
            </a:br>
            <a:r>
              <a:rPr lang="en-US" sz="1400" dirty="0"/>
              <a:t>Professor of Educational Leadership &amp; Social Justice</a:t>
            </a:r>
            <a:br>
              <a:rPr lang="en-US" sz="1400" dirty="0"/>
            </a:br>
            <a:r>
              <a:rPr lang="en-US" sz="1400" dirty="0"/>
              <a:t>Principal Consultant &amp; Director, Educational Equity Services </a:t>
            </a:r>
            <a:endParaRP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C622A-47A5-4A55-8B81-0DBDE4C14BCA}"/>
              </a:ext>
            </a:extLst>
          </p:cNvPr>
          <p:cNvSpPr>
            <a:spLocks noGrp="1"/>
          </p:cNvSpPr>
          <p:nvPr>
            <p:ph type="title"/>
          </p:nvPr>
        </p:nvSpPr>
        <p:spPr/>
        <p:txBody>
          <a:bodyPr>
            <a:normAutofit/>
          </a:bodyPr>
          <a:lstStyle/>
          <a:p>
            <a:r>
              <a:rPr lang="en-GB" sz="3600" dirty="0"/>
              <a:t>Final thought</a:t>
            </a:r>
          </a:p>
        </p:txBody>
      </p:sp>
      <p:sp>
        <p:nvSpPr>
          <p:cNvPr id="3" name="Content Placeholder 2">
            <a:extLst>
              <a:ext uri="{FF2B5EF4-FFF2-40B4-BE49-F238E27FC236}">
                <a16:creationId xmlns:a16="http://schemas.microsoft.com/office/drawing/2014/main" id="{0A889F18-411F-411B-8FCD-3202C4A29A53}"/>
              </a:ext>
            </a:extLst>
          </p:cNvPr>
          <p:cNvSpPr>
            <a:spLocks noGrp="1"/>
          </p:cNvSpPr>
          <p:nvPr>
            <p:ph idx="1"/>
          </p:nvPr>
        </p:nvSpPr>
        <p:spPr/>
        <p:txBody>
          <a:bodyPr>
            <a:normAutofit/>
          </a:bodyPr>
          <a:lstStyle/>
          <a:p>
            <a:r>
              <a:rPr lang="en-US" sz="2400" dirty="0"/>
              <a:t>As  the diversity of populations studied in research increases, there is a growing   appreciation  that  researchers  should  have  a  basic  awareness  or  perhaps  a   deeper  understanding  of  the  role  that  cultural competence may play in their research.   </a:t>
            </a:r>
          </a:p>
          <a:p>
            <a:r>
              <a:rPr lang="en-US" sz="2400" dirty="0"/>
              <a:t>Hence, there is a growing need for researchers  to consider how differences in      culture can impact the conduct and interpretation of their research  and  perhaps  equip  themselves  with  skills  to  enhance  their  interaction  and                             communication  with  diverse  potential study participants. </a:t>
            </a:r>
            <a:endParaRPr lang="en-GB" sz="2400" dirty="0"/>
          </a:p>
        </p:txBody>
      </p:sp>
      <p:pic>
        <p:nvPicPr>
          <p:cNvPr id="4" name="Picture 3">
            <a:extLst>
              <a:ext uri="{FF2B5EF4-FFF2-40B4-BE49-F238E27FC236}">
                <a16:creationId xmlns:a16="http://schemas.microsoft.com/office/drawing/2014/main" id="{A30D485D-46DB-4FFB-9F06-5678ABEDD127}"/>
              </a:ext>
            </a:extLst>
          </p:cNvPr>
          <p:cNvPicPr>
            <a:picLocks noChangeAspect="1"/>
          </p:cNvPicPr>
          <p:nvPr/>
        </p:nvPicPr>
        <p:blipFill>
          <a:blip r:embed="rId2"/>
          <a:stretch>
            <a:fillRect/>
          </a:stretch>
        </p:blipFill>
        <p:spPr>
          <a:xfrm>
            <a:off x="10111662" y="90641"/>
            <a:ext cx="1798476" cy="847417"/>
          </a:xfrm>
          <a:prstGeom prst="rect">
            <a:avLst/>
          </a:prstGeom>
        </p:spPr>
      </p:pic>
    </p:spTree>
    <p:extLst>
      <p:ext uri="{BB962C8B-B14F-4D97-AF65-F5344CB8AC3E}">
        <p14:creationId xmlns:p14="http://schemas.microsoft.com/office/powerpoint/2010/main" val="111210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DFE14-94AF-4E55-8601-59CB363E3FE2}"/>
              </a:ext>
            </a:extLst>
          </p:cNvPr>
          <p:cNvSpPr>
            <a:spLocks noGrp="1"/>
          </p:cNvSpPr>
          <p:nvPr>
            <p:ph type="title"/>
          </p:nvPr>
        </p:nvSpPr>
        <p:spPr/>
        <p:txBody>
          <a:bodyPr>
            <a:normAutofit/>
          </a:bodyPr>
          <a:lstStyle/>
          <a:p>
            <a:r>
              <a:rPr lang="en-GB" sz="3600" dirty="0"/>
              <a:t>References</a:t>
            </a:r>
          </a:p>
        </p:txBody>
      </p:sp>
      <p:sp>
        <p:nvSpPr>
          <p:cNvPr id="3" name="Content Placeholder 2">
            <a:extLst>
              <a:ext uri="{FF2B5EF4-FFF2-40B4-BE49-F238E27FC236}">
                <a16:creationId xmlns:a16="http://schemas.microsoft.com/office/drawing/2014/main" id="{1BB5A8B8-B4F2-4F32-9B86-0F87332C35E8}"/>
              </a:ext>
            </a:extLst>
          </p:cNvPr>
          <p:cNvSpPr>
            <a:spLocks noGrp="1"/>
          </p:cNvSpPr>
          <p:nvPr>
            <p:ph idx="1"/>
          </p:nvPr>
        </p:nvSpPr>
        <p:spPr/>
        <p:txBody>
          <a:bodyPr>
            <a:normAutofit/>
          </a:bodyPr>
          <a:lstStyle/>
          <a:p>
            <a:r>
              <a:rPr lang="en-US" sz="2400" dirty="0"/>
              <a:t>Bushy, A. (2008). Conducting culturally competent rural nursing research, </a:t>
            </a:r>
            <a:r>
              <a:rPr lang="en-US" sz="2400" i="1" dirty="0" err="1"/>
              <a:t>Annu</a:t>
            </a:r>
            <a:r>
              <a:rPr lang="en-US" sz="2400" i="1" dirty="0"/>
              <a:t> Rev </a:t>
            </a:r>
            <a:r>
              <a:rPr lang="en-US" sz="2400" i="1" dirty="0" err="1"/>
              <a:t>Nurs</a:t>
            </a:r>
            <a:r>
              <a:rPr lang="en-US" sz="2400" i="1" dirty="0"/>
              <a:t> Res</a:t>
            </a:r>
            <a:r>
              <a:rPr lang="en-US" sz="2400" dirty="0"/>
              <a:t>., 26, 221­36.</a:t>
            </a:r>
          </a:p>
          <a:p>
            <a:r>
              <a:rPr lang="en-US" sz="2400" dirty="0"/>
              <a:t>Harvard University (2010). </a:t>
            </a:r>
            <a:r>
              <a:rPr lang="en-US" sz="2400" i="1" dirty="0"/>
              <a:t>Cultural Competence in Research</a:t>
            </a:r>
            <a:r>
              <a:rPr lang="en-US" sz="2400" dirty="0"/>
              <a:t>, The Harvard Clinical and Translational Center. </a:t>
            </a:r>
          </a:p>
          <a:p>
            <a:r>
              <a:rPr lang="en-US" sz="2400" dirty="0"/>
              <a:t>Lawless, M, E., </a:t>
            </a:r>
            <a:r>
              <a:rPr lang="en-US" sz="2400" dirty="0" err="1"/>
              <a:t>Muellner</a:t>
            </a:r>
            <a:r>
              <a:rPr lang="en-US" sz="2400" dirty="0"/>
              <a:t>, J., Sehgal, A., Thomas, C., </a:t>
            </a:r>
            <a:r>
              <a:rPr lang="en-US" sz="2400" dirty="0" err="1"/>
              <a:t>Perzynski</a:t>
            </a:r>
            <a:r>
              <a:rPr lang="en-US" sz="2400" dirty="0"/>
              <a:t>, A. (2014). Cultural Competency Education for Researchers: A Pilot Study Using a Neighborhood Visit Approach</a:t>
            </a:r>
          </a:p>
          <a:p>
            <a:r>
              <a:rPr lang="en-US" sz="2400" dirty="0" err="1"/>
              <a:t>Rabionet</a:t>
            </a:r>
            <a:r>
              <a:rPr lang="en-US" sz="2400" dirty="0"/>
              <a:t>, S. E., Santiago, E., &amp; </a:t>
            </a:r>
            <a:r>
              <a:rPr lang="en-US" sz="2400" dirty="0" err="1"/>
              <a:t>Zorilla</a:t>
            </a:r>
            <a:r>
              <a:rPr lang="en-US" sz="2400" dirty="0"/>
              <a:t>, C. D. (2009). A multifaceted mentoring model for   minority researchers to address HIV </a:t>
            </a:r>
            <a:r>
              <a:rPr lang="en-US" sz="2400"/>
              <a:t>health disparities, </a:t>
            </a:r>
            <a:r>
              <a:rPr lang="en-US" sz="2400" i="1" dirty="0"/>
              <a:t>American Journal of Public Health</a:t>
            </a:r>
            <a:r>
              <a:rPr lang="en-US" sz="2400" dirty="0"/>
              <a:t>, 99(S1), S65­S70 </a:t>
            </a:r>
          </a:p>
        </p:txBody>
      </p:sp>
      <p:pic>
        <p:nvPicPr>
          <p:cNvPr id="4" name="Picture 3">
            <a:extLst>
              <a:ext uri="{FF2B5EF4-FFF2-40B4-BE49-F238E27FC236}">
                <a16:creationId xmlns:a16="http://schemas.microsoft.com/office/drawing/2014/main" id="{38FAB38C-2EAF-4A04-801B-6FAA53A5B32C}"/>
              </a:ext>
            </a:extLst>
          </p:cNvPr>
          <p:cNvPicPr>
            <a:picLocks noChangeAspect="1"/>
          </p:cNvPicPr>
          <p:nvPr/>
        </p:nvPicPr>
        <p:blipFill>
          <a:blip r:embed="rId2"/>
          <a:stretch>
            <a:fillRect/>
          </a:stretch>
        </p:blipFill>
        <p:spPr>
          <a:xfrm>
            <a:off x="10149762" y="180489"/>
            <a:ext cx="1798476" cy="847417"/>
          </a:xfrm>
          <a:prstGeom prst="rect">
            <a:avLst/>
          </a:prstGeom>
        </p:spPr>
      </p:pic>
    </p:spTree>
    <p:extLst>
      <p:ext uri="{BB962C8B-B14F-4D97-AF65-F5344CB8AC3E}">
        <p14:creationId xmlns:p14="http://schemas.microsoft.com/office/powerpoint/2010/main" val="22969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3A91-E067-46B1-8B67-8FDEBD2987FD}"/>
              </a:ext>
            </a:extLst>
          </p:cNvPr>
          <p:cNvSpPr>
            <a:spLocks noGrp="1"/>
          </p:cNvSpPr>
          <p:nvPr>
            <p:ph type="title"/>
          </p:nvPr>
        </p:nvSpPr>
        <p:spPr/>
        <p:txBody>
          <a:bodyPr>
            <a:normAutofit/>
          </a:bodyPr>
          <a:lstStyle/>
          <a:p>
            <a:r>
              <a:rPr lang="en-GB" sz="3600" dirty="0"/>
              <a:t>What is cultural competence in research?</a:t>
            </a:r>
          </a:p>
        </p:txBody>
      </p:sp>
      <p:sp>
        <p:nvSpPr>
          <p:cNvPr id="3" name="Content Placeholder 2">
            <a:extLst>
              <a:ext uri="{FF2B5EF4-FFF2-40B4-BE49-F238E27FC236}">
                <a16:creationId xmlns:a16="http://schemas.microsoft.com/office/drawing/2014/main" id="{E862D762-ACEC-4A40-8002-550DFF0C6BE6}"/>
              </a:ext>
            </a:extLst>
          </p:cNvPr>
          <p:cNvSpPr>
            <a:spLocks noGrp="1"/>
          </p:cNvSpPr>
          <p:nvPr>
            <p:ph idx="1"/>
          </p:nvPr>
        </p:nvSpPr>
        <p:spPr/>
        <p:txBody>
          <a:bodyPr>
            <a:normAutofit/>
          </a:bodyPr>
          <a:lstStyle/>
          <a:p>
            <a:r>
              <a:rPr lang="en-US" sz="2400" dirty="0"/>
              <a:t>Cultural competence refers to an awareness of the unique and defining characteristics of the population/s from which researchers wish to participants (</a:t>
            </a:r>
            <a:r>
              <a:rPr lang="en-US" sz="2400" dirty="0">
                <a:solidFill>
                  <a:srgbClr val="FF0000"/>
                </a:solidFill>
              </a:rPr>
              <a:t>e.g.: gender, location, age, ethnicity, SES, </a:t>
            </a:r>
            <a:r>
              <a:rPr lang="en-US" sz="2400" dirty="0" err="1">
                <a:solidFill>
                  <a:srgbClr val="FF0000"/>
                </a:solidFill>
              </a:rPr>
              <a:t>etc</a:t>
            </a:r>
            <a:r>
              <a:rPr lang="en-US" sz="2400" dirty="0"/>
              <a:t>) </a:t>
            </a:r>
          </a:p>
          <a:p>
            <a:r>
              <a:rPr lang="en-US" sz="2400" dirty="0"/>
              <a:t>Cultural  competence  includes  identifying and understanding social, cultural and other influences on participants’ beliefs and </a:t>
            </a:r>
            <a:r>
              <a:rPr lang="en-US" sz="2400" dirty="0" err="1"/>
              <a:t>behaviours</a:t>
            </a:r>
            <a:r>
              <a:rPr lang="en-US" sz="2400" dirty="0"/>
              <a:t>. </a:t>
            </a:r>
          </a:p>
          <a:p>
            <a:r>
              <a:rPr lang="en-US" sz="2400" dirty="0"/>
              <a:t>Cultural  competence  therefore  encompasses  a  researcher’s  understanding  of  his/her  study  participants,  and this awareness is manifested in the design, conduct and interpretation of findings. </a:t>
            </a:r>
            <a:endParaRPr lang="en-GB" sz="2400" dirty="0"/>
          </a:p>
        </p:txBody>
      </p:sp>
      <p:pic>
        <p:nvPicPr>
          <p:cNvPr id="4" name="Picture 3">
            <a:extLst>
              <a:ext uri="{FF2B5EF4-FFF2-40B4-BE49-F238E27FC236}">
                <a16:creationId xmlns:a16="http://schemas.microsoft.com/office/drawing/2014/main" id="{DAB5F957-3C27-44C8-8744-AA0AE42B70E9}"/>
              </a:ext>
            </a:extLst>
          </p:cNvPr>
          <p:cNvPicPr>
            <a:picLocks noChangeAspect="1"/>
          </p:cNvPicPr>
          <p:nvPr/>
        </p:nvPicPr>
        <p:blipFill>
          <a:blip r:embed="rId2"/>
          <a:stretch>
            <a:fillRect/>
          </a:stretch>
        </p:blipFill>
        <p:spPr>
          <a:xfrm>
            <a:off x="10203024" y="182077"/>
            <a:ext cx="1798476" cy="847417"/>
          </a:xfrm>
          <a:prstGeom prst="rect">
            <a:avLst/>
          </a:prstGeom>
        </p:spPr>
      </p:pic>
    </p:spTree>
    <p:extLst>
      <p:ext uri="{BB962C8B-B14F-4D97-AF65-F5344CB8AC3E}">
        <p14:creationId xmlns:p14="http://schemas.microsoft.com/office/powerpoint/2010/main" val="288445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A74EB-1A18-4C5C-AAA5-FE6D3489D7C7}"/>
              </a:ext>
            </a:extLst>
          </p:cNvPr>
          <p:cNvSpPr>
            <a:spLocks noGrp="1"/>
          </p:cNvSpPr>
          <p:nvPr>
            <p:ph type="title"/>
          </p:nvPr>
        </p:nvSpPr>
        <p:spPr/>
        <p:txBody>
          <a:bodyPr>
            <a:normAutofit/>
          </a:bodyPr>
          <a:lstStyle/>
          <a:p>
            <a:r>
              <a:rPr lang="en-GB" sz="3600" dirty="0"/>
              <a:t>Why does it matter? </a:t>
            </a:r>
          </a:p>
        </p:txBody>
      </p:sp>
      <p:sp>
        <p:nvSpPr>
          <p:cNvPr id="3" name="Content Placeholder 2">
            <a:extLst>
              <a:ext uri="{FF2B5EF4-FFF2-40B4-BE49-F238E27FC236}">
                <a16:creationId xmlns:a16="http://schemas.microsoft.com/office/drawing/2014/main" id="{D3B54668-E336-4CE6-8D59-47563B3F5854}"/>
              </a:ext>
            </a:extLst>
          </p:cNvPr>
          <p:cNvSpPr>
            <a:spLocks noGrp="1"/>
          </p:cNvSpPr>
          <p:nvPr>
            <p:ph idx="1"/>
          </p:nvPr>
        </p:nvSpPr>
        <p:spPr>
          <a:xfrm>
            <a:off x="838200" y="1825625"/>
            <a:ext cx="10515599" cy="4351338"/>
          </a:xfrm>
        </p:spPr>
        <p:txBody>
          <a:bodyPr>
            <a:normAutofit/>
          </a:bodyPr>
          <a:lstStyle/>
          <a:p>
            <a:r>
              <a:rPr lang="en-US" sz="2400" dirty="0"/>
              <a:t>Cultural  competence  plays  a  critical  role  in  study design  and  implementation  processes,  including  the  development  of  research  questions  and  </a:t>
            </a:r>
            <a:r>
              <a:rPr lang="en-US" sz="2400" dirty="0" err="1"/>
              <a:t>hypotheses,outreach</a:t>
            </a:r>
            <a:r>
              <a:rPr lang="en-US" sz="2400" dirty="0"/>
              <a:t>  and  recruitment  strategies, consent activities, data collection                protocols, </a:t>
            </a:r>
            <a:r>
              <a:rPr lang="en-US" sz="2400" dirty="0" err="1"/>
              <a:t>analysing</a:t>
            </a:r>
            <a:r>
              <a:rPr lang="en-US" sz="2400" dirty="0"/>
              <a:t> and  interpreting  findings,  drawing conclusions and               presenting the results. </a:t>
            </a:r>
          </a:p>
          <a:p>
            <a:r>
              <a:rPr lang="en-US" sz="2400" dirty="0"/>
              <a:t>Cultural competence promotes and provides cultural congruence (respect for and appreciation of participants’ unique characteristics, </a:t>
            </a:r>
            <a:r>
              <a:rPr lang="en-US" sz="2400" dirty="0" err="1"/>
              <a:t>etc</a:t>
            </a:r>
            <a:r>
              <a:rPr lang="en-US" sz="2400" dirty="0"/>
              <a:t>) and helps to ensure the research can be  adapted to meet the target population’s social, cultural and linguistic needs. </a:t>
            </a:r>
          </a:p>
          <a:p>
            <a:r>
              <a:rPr lang="en-US" sz="2400" dirty="0"/>
              <a:t>Depending on the type  of  research,  cultural  competence  can  be  crucial  to      successfully  recruiting  and  retaining  diverse  individuals as study subjects. </a:t>
            </a:r>
            <a:endParaRPr lang="en-GB" sz="2400" dirty="0"/>
          </a:p>
        </p:txBody>
      </p:sp>
      <p:pic>
        <p:nvPicPr>
          <p:cNvPr id="4" name="Picture 3">
            <a:extLst>
              <a:ext uri="{FF2B5EF4-FFF2-40B4-BE49-F238E27FC236}">
                <a16:creationId xmlns:a16="http://schemas.microsoft.com/office/drawing/2014/main" id="{2C5B2851-509B-4DE7-83E5-DD6F93CD3D02}"/>
              </a:ext>
            </a:extLst>
          </p:cNvPr>
          <p:cNvPicPr>
            <a:picLocks noChangeAspect="1"/>
          </p:cNvPicPr>
          <p:nvPr/>
        </p:nvPicPr>
        <p:blipFill>
          <a:blip r:embed="rId2"/>
          <a:stretch>
            <a:fillRect/>
          </a:stretch>
        </p:blipFill>
        <p:spPr>
          <a:xfrm>
            <a:off x="10197387" y="230188"/>
            <a:ext cx="1798476" cy="847417"/>
          </a:xfrm>
          <a:prstGeom prst="rect">
            <a:avLst/>
          </a:prstGeom>
        </p:spPr>
      </p:pic>
    </p:spTree>
    <p:extLst>
      <p:ext uri="{BB962C8B-B14F-4D97-AF65-F5344CB8AC3E}">
        <p14:creationId xmlns:p14="http://schemas.microsoft.com/office/powerpoint/2010/main" val="306209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E6ABE-2ED1-4B65-A8B3-57730AD246F5}"/>
              </a:ext>
            </a:extLst>
          </p:cNvPr>
          <p:cNvSpPr>
            <a:spLocks noGrp="1"/>
          </p:cNvSpPr>
          <p:nvPr>
            <p:ph type="title"/>
          </p:nvPr>
        </p:nvSpPr>
        <p:spPr/>
        <p:txBody>
          <a:bodyPr>
            <a:normAutofit/>
          </a:bodyPr>
          <a:lstStyle/>
          <a:p>
            <a:r>
              <a:rPr lang="en-GB" sz="3600" dirty="0"/>
              <a:t>Access</a:t>
            </a:r>
          </a:p>
        </p:txBody>
      </p:sp>
      <p:sp>
        <p:nvSpPr>
          <p:cNvPr id="3" name="Content Placeholder 2">
            <a:extLst>
              <a:ext uri="{FF2B5EF4-FFF2-40B4-BE49-F238E27FC236}">
                <a16:creationId xmlns:a16="http://schemas.microsoft.com/office/drawing/2014/main" id="{9BFDAF5B-C95D-40EF-A54F-56C14C29802A}"/>
              </a:ext>
            </a:extLst>
          </p:cNvPr>
          <p:cNvSpPr>
            <a:spLocks noGrp="1"/>
          </p:cNvSpPr>
          <p:nvPr>
            <p:ph idx="1"/>
          </p:nvPr>
        </p:nvSpPr>
        <p:spPr/>
        <p:txBody>
          <a:bodyPr>
            <a:normAutofit/>
          </a:bodyPr>
          <a:lstStyle/>
          <a:p>
            <a:r>
              <a:rPr lang="en-GB" sz="2400" dirty="0">
                <a:solidFill>
                  <a:srgbClr val="FF0000"/>
                </a:solidFill>
                <a:effectLst/>
                <a:latin typeface="Calibri" panose="020F0502020204030204" pitchFamily="34" charset="0"/>
                <a:ea typeface="Times New Roman" panose="02020603050405020304" pitchFamily="18" charset="0"/>
              </a:rPr>
              <a:t>India</a:t>
            </a:r>
            <a:r>
              <a:rPr lang="en-GB" sz="2400" dirty="0">
                <a:effectLst/>
                <a:latin typeface="Calibri" panose="020F0502020204030204" pitchFamily="34" charset="0"/>
                <a:ea typeface="Times New Roman" panose="02020603050405020304" pitchFamily="18" charset="0"/>
              </a:rPr>
              <a:t>: the collaborating institution had to sign a Memorandum of Understanding with the State government as well as a permission letter from the Education Department of the Municipal Corporation of Mumbai before permission was granted to approach schools, </a:t>
            </a:r>
          </a:p>
          <a:p>
            <a:r>
              <a:rPr lang="en-GB" sz="2400" dirty="0">
                <a:solidFill>
                  <a:srgbClr val="FF0000"/>
                </a:solidFill>
                <a:effectLst/>
                <a:latin typeface="Calibri" panose="020F0502020204030204" pitchFamily="34" charset="0"/>
                <a:ea typeface="Times New Roman" panose="02020603050405020304" pitchFamily="18" charset="0"/>
              </a:rPr>
              <a:t>Jamaica</a:t>
            </a:r>
            <a:r>
              <a:rPr lang="en-GB" sz="2400" dirty="0">
                <a:effectLst/>
                <a:latin typeface="Calibri" panose="020F0502020204030204" pitchFamily="34" charset="0"/>
                <a:ea typeface="Times New Roman" panose="02020603050405020304" pitchFamily="18" charset="0"/>
              </a:rPr>
              <a:t>: two separate ministry approvals were required (Ministry of Health and Ministry of Education, Youth &amp; Information). </a:t>
            </a:r>
          </a:p>
          <a:p>
            <a:r>
              <a:rPr lang="en-GB" sz="2400" dirty="0">
                <a:solidFill>
                  <a:srgbClr val="FF0000"/>
                </a:solidFill>
                <a:effectLst/>
                <a:latin typeface="Calibri" panose="020F0502020204030204" pitchFamily="34" charset="0"/>
                <a:ea typeface="Times New Roman" panose="02020603050405020304" pitchFamily="18" charset="0"/>
              </a:rPr>
              <a:t>UK</a:t>
            </a:r>
            <a:r>
              <a:rPr lang="en-GB" sz="2400" dirty="0">
                <a:effectLst/>
                <a:latin typeface="Calibri" panose="020F0502020204030204" pitchFamily="34" charset="0"/>
                <a:ea typeface="Times New Roman" panose="02020603050405020304" pitchFamily="18" charset="0"/>
              </a:rPr>
              <a:t>: school leaders are free to decide which [research] projects to support. </a:t>
            </a:r>
            <a:endParaRPr lang="en-GB" sz="2400" dirty="0"/>
          </a:p>
        </p:txBody>
      </p:sp>
      <p:pic>
        <p:nvPicPr>
          <p:cNvPr id="4" name="Picture 3">
            <a:extLst>
              <a:ext uri="{FF2B5EF4-FFF2-40B4-BE49-F238E27FC236}">
                <a16:creationId xmlns:a16="http://schemas.microsoft.com/office/drawing/2014/main" id="{3FA94EA9-83DC-4AEA-8E17-08BBF441A15B}"/>
              </a:ext>
            </a:extLst>
          </p:cNvPr>
          <p:cNvPicPr>
            <a:picLocks noChangeAspect="1"/>
          </p:cNvPicPr>
          <p:nvPr/>
        </p:nvPicPr>
        <p:blipFill>
          <a:blip r:embed="rId2"/>
          <a:stretch>
            <a:fillRect/>
          </a:stretch>
        </p:blipFill>
        <p:spPr>
          <a:xfrm>
            <a:off x="10206912" y="319088"/>
            <a:ext cx="1798476" cy="847417"/>
          </a:xfrm>
          <a:prstGeom prst="rect">
            <a:avLst/>
          </a:prstGeom>
        </p:spPr>
      </p:pic>
    </p:spTree>
    <p:extLst>
      <p:ext uri="{BB962C8B-B14F-4D97-AF65-F5344CB8AC3E}">
        <p14:creationId xmlns:p14="http://schemas.microsoft.com/office/powerpoint/2010/main" val="193363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6E6B9-C75B-43D8-858E-45BC599C21FA}"/>
              </a:ext>
            </a:extLst>
          </p:cNvPr>
          <p:cNvSpPr>
            <a:spLocks noGrp="1"/>
          </p:cNvSpPr>
          <p:nvPr>
            <p:ph type="title"/>
          </p:nvPr>
        </p:nvSpPr>
        <p:spPr/>
        <p:txBody>
          <a:bodyPr>
            <a:normAutofit/>
          </a:bodyPr>
          <a:lstStyle/>
          <a:p>
            <a:r>
              <a:rPr lang="en-GB" sz="3600" dirty="0"/>
              <a:t>Access</a:t>
            </a:r>
          </a:p>
        </p:txBody>
      </p:sp>
      <p:sp>
        <p:nvSpPr>
          <p:cNvPr id="3" name="Content Placeholder 2">
            <a:extLst>
              <a:ext uri="{FF2B5EF4-FFF2-40B4-BE49-F238E27FC236}">
                <a16:creationId xmlns:a16="http://schemas.microsoft.com/office/drawing/2014/main" id="{C50D070B-2141-470F-B0A2-9CD34BFFEA4F}"/>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Uganda: “At national level, we obtained clearance from the Uganda Ministry of Education and Sports (MOES) and Kampala Capital City Authority (KCAA) to access schools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in the city</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We then moved to the districts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where we approached the Chief Administrative Officers (CAOs)-the heads of the technical wing at the district) for approval. The CAOs typically referred us to the District education office for guidance on how to proceed. The officials in the district education office were very helpful in the sampling process. </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For schools in the Municipal Councils, additional authorization was obtained from both the Town Clerks and Principal Education Officers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From the local authorities the team directly approached the selected schools. Detailed explanation of the study was provided to the school administrators which they relied on to make a decision” (Uganda). </a:t>
            </a:r>
          </a:p>
          <a:p>
            <a:pPr marL="0" indent="0">
              <a:buNone/>
            </a:pPr>
            <a:endParaRPr lang="en-GB" dirty="0"/>
          </a:p>
        </p:txBody>
      </p:sp>
      <p:pic>
        <p:nvPicPr>
          <p:cNvPr id="4" name="Picture 3">
            <a:extLst>
              <a:ext uri="{FF2B5EF4-FFF2-40B4-BE49-F238E27FC236}">
                <a16:creationId xmlns:a16="http://schemas.microsoft.com/office/drawing/2014/main" id="{B2C4CA36-E692-46D4-AF6D-7F3F4F06A70F}"/>
              </a:ext>
            </a:extLst>
          </p:cNvPr>
          <p:cNvPicPr>
            <a:picLocks noChangeAspect="1"/>
          </p:cNvPicPr>
          <p:nvPr/>
        </p:nvPicPr>
        <p:blipFill>
          <a:blip r:embed="rId2"/>
          <a:stretch>
            <a:fillRect/>
          </a:stretch>
        </p:blipFill>
        <p:spPr>
          <a:xfrm>
            <a:off x="10292637" y="68263"/>
            <a:ext cx="1798476" cy="847417"/>
          </a:xfrm>
          <a:prstGeom prst="rect">
            <a:avLst/>
          </a:prstGeom>
        </p:spPr>
      </p:pic>
    </p:spTree>
    <p:extLst>
      <p:ext uri="{BB962C8B-B14F-4D97-AF65-F5344CB8AC3E}">
        <p14:creationId xmlns:p14="http://schemas.microsoft.com/office/powerpoint/2010/main" val="36790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EEAEB-6590-4802-846E-82A13938896C}"/>
              </a:ext>
            </a:extLst>
          </p:cNvPr>
          <p:cNvSpPr>
            <a:spLocks noGrp="1"/>
          </p:cNvSpPr>
          <p:nvPr>
            <p:ph type="title"/>
          </p:nvPr>
        </p:nvSpPr>
        <p:spPr>
          <a:xfrm>
            <a:off x="838200" y="365125"/>
            <a:ext cx="10515600" cy="868871"/>
          </a:xfrm>
        </p:spPr>
        <p:txBody>
          <a:bodyPr>
            <a:normAutofit/>
          </a:bodyPr>
          <a:lstStyle/>
          <a:p>
            <a:r>
              <a:rPr lang="en-GB" sz="3600" dirty="0"/>
              <a:t>Advice</a:t>
            </a:r>
          </a:p>
        </p:txBody>
      </p:sp>
      <p:sp>
        <p:nvSpPr>
          <p:cNvPr id="3" name="Content Placeholder 2">
            <a:extLst>
              <a:ext uri="{FF2B5EF4-FFF2-40B4-BE49-F238E27FC236}">
                <a16:creationId xmlns:a16="http://schemas.microsoft.com/office/drawing/2014/main" id="{825838CA-BB7A-49F1-B69B-BBDD2FF7A7DC}"/>
              </a:ext>
            </a:extLst>
          </p:cNvPr>
          <p:cNvSpPr>
            <a:spLocks noGrp="1"/>
          </p:cNvSpPr>
          <p:nvPr>
            <p:ph idx="1"/>
          </p:nvPr>
        </p:nvSpPr>
        <p:spPr>
          <a:xfrm>
            <a:off x="838200" y="1233996"/>
            <a:ext cx="10515600" cy="5258879"/>
          </a:xfrm>
        </p:spPr>
        <p:txBody>
          <a:bodyPr/>
          <a:lstStyle/>
          <a:p>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India: First is to have enough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back ups</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Second, fieldwork in India is a complicated process and requires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dedicated workers whose primary focus should be on strategizing/liaising with not only institutions but also ministries and individuals who occupy positions of power</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Third,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understanding that every sector has its own set of gatekeepers</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and in the field of school education it is important to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recognise the work of NGOs and CBOs and form alliances with them as well</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…..Additionally,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access is only achievable when we are able to inform the gatekeepers about the relevance of the issue</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GB" sz="2000" dirty="0">
                <a:solidFill>
                  <a:srgbClr val="000000"/>
                </a:solidFill>
                <a:effectLst/>
                <a:highlight>
                  <a:srgbClr val="00FFFF"/>
                </a:highlight>
                <a:latin typeface="Calibri" panose="020F0502020204030204" pitchFamily="34" charset="0"/>
                <a:ea typeface="Times New Roman" panose="02020603050405020304" pitchFamily="18" charset="0"/>
                <a:cs typeface="Calibri" panose="020F0502020204030204" pitchFamily="34" charset="0"/>
              </a:rPr>
              <a:t>however sometimes it is impossible for researchers to get access because of structural issues and because the people in power are disinterested in accepting change in the status quo</a:t>
            </a:r>
            <a:r>
              <a:rPr lang="en-GB" sz="20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GB" sz="20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Knowing where to commit and where to let go is pivotal in gaining access to institutions.    </a:t>
            </a:r>
          </a:p>
          <a:p>
            <a:r>
              <a:rPr lang="en-GB" sz="2000" dirty="0">
                <a:solidFill>
                  <a:srgbClr val="FF0000"/>
                </a:solidFill>
                <a:highlight>
                  <a:srgbClr val="FFFFFF"/>
                </a:highlight>
                <a:latin typeface="Calibri" panose="020F0502020204030204" pitchFamily="34" charset="0"/>
                <a:ea typeface="Calibri" panose="020F0502020204030204" pitchFamily="34" charset="0"/>
                <a:cs typeface="Calibri" panose="020F0502020204030204" pitchFamily="34" charset="0"/>
              </a:rPr>
              <a:t>Uganda: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is important for the researchers to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obtain clearance from the  responsible authorities at national and local levels </a:t>
            </a:r>
            <a:r>
              <a:rPr lang="en-GB" sz="2000" dirty="0">
                <a:effectLst/>
                <a:latin typeface="Calibri" panose="020F0502020204030204" pitchFamily="34" charset="0"/>
                <a:ea typeface="Times New Roman" panose="02020603050405020304" pitchFamily="18" charset="0"/>
                <a:cs typeface="Calibri" panose="020F0502020204030204" pitchFamily="34" charset="0"/>
              </a:rPr>
              <a:t>[if required].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Secondly,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building relationships with the school administrators in advance is critical</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It is also important to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identify a contact person for the study at the school level</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However, </a:t>
            </a:r>
            <a:r>
              <a:rPr lang="en-GB" sz="2000" dirty="0">
                <a:solidFill>
                  <a:srgbClr val="000000"/>
                </a:solidFill>
                <a:effectLst/>
                <a:highlight>
                  <a:srgbClr val="00FFFF"/>
                </a:highlight>
                <a:latin typeface="Calibri" panose="020F0502020204030204" pitchFamily="34" charset="0"/>
                <a:ea typeface="Times New Roman" panose="02020603050405020304" pitchFamily="18" charset="0"/>
                <a:cs typeface="Calibri" panose="020F0502020204030204" pitchFamily="34" charset="0"/>
              </a:rPr>
              <a:t>most schools in Uganda are understaffed, the teachers are underpaid and demotivated. Therefore, most of them are usually unwilling to take on any extra duties</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Planning for ways to compensate for their time can help to boost their morale to support research activities</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GB" sz="2000" dirty="0">
              <a:effectLst/>
              <a:latin typeface="Calibri" panose="020F0502020204030204" pitchFamily="34" charset="0"/>
              <a:ea typeface="Calibri" panose="020F0502020204030204" pitchFamily="34" charset="0"/>
              <a:cs typeface="Mangal" panose="02040503050203030202" pitchFamily="18" charset="0"/>
            </a:endParaRPr>
          </a:p>
          <a:p>
            <a:endParaRPr lang="en-GB" sz="18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endParaRPr lang="en-GB" dirty="0"/>
          </a:p>
        </p:txBody>
      </p:sp>
      <p:pic>
        <p:nvPicPr>
          <p:cNvPr id="4" name="Picture 3">
            <a:extLst>
              <a:ext uri="{FF2B5EF4-FFF2-40B4-BE49-F238E27FC236}">
                <a16:creationId xmlns:a16="http://schemas.microsoft.com/office/drawing/2014/main" id="{CB5B23F5-4C35-4A8A-BB29-4F9DB3B2BD97}"/>
              </a:ext>
            </a:extLst>
          </p:cNvPr>
          <p:cNvPicPr>
            <a:picLocks noChangeAspect="1"/>
          </p:cNvPicPr>
          <p:nvPr/>
        </p:nvPicPr>
        <p:blipFill>
          <a:blip r:embed="rId2"/>
          <a:stretch>
            <a:fillRect/>
          </a:stretch>
        </p:blipFill>
        <p:spPr>
          <a:xfrm>
            <a:off x="10197387" y="247650"/>
            <a:ext cx="1798476" cy="847417"/>
          </a:xfrm>
          <a:prstGeom prst="rect">
            <a:avLst/>
          </a:prstGeom>
        </p:spPr>
      </p:pic>
    </p:spTree>
    <p:extLst>
      <p:ext uri="{BB962C8B-B14F-4D97-AF65-F5344CB8AC3E}">
        <p14:creationId xmlns:p14="http://schemas.microsoft.com/office/powerpoint/2010/main" val="302636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1E69D-AAF7-47F9-9A5D-D0671FB5041C}"/>
              </a:ext>
            </a:extLst>
          </p:cNvPr>
          <p:cNvSpPr>
            <a:spLocks noGrp="1"/>
          </p:cNvSpPr>
          <p:nvPr>
            <p:ph type="title"/>
          </p:nvPr>
        </p:nvSpPr>
        <p:spPr>
          <a:xfrm>
            <a:off x="838200" y="365125"/>
            <a:ext cx="10515600" cy="859993"/>
          </a:xfrm>
        </p:spPr>
        <p:txBody>
          <a:bodyPr>
            <a:normAutofit/>
          </a:bodyPr>
          <a:lstStyle/>
          <a:p>
            <a:r>
              <a:rPr lang="en-GB" sz="3600" dirty="0"/>
              <a:t>Advice</a:t>
            </a:r>
          </a:p>
        </p:txBody>
      </p:sp>
      <p:sp>
        <p:nvSpPr>
          <p:cNvPr id="3" name="Content Placeholder 2">
            <a:extLst>
              <a:ext uri="{FF2B5EF4-FFF2-40B4-BE49-F238E27FC236}">
                <a16:creationId xmlns:a16="http://schemas.microsoft.com/office/drawing/2014/main" id="{46173966-A6F3-4C59-8AE2-619317828C87}"/>
              </a:ext>
            </a:extLst>
          </p:cNvPr>
          <p:cNvSpPr>
            <a:spLocks noGrp="1"/>
          </p:cNvSpPr>
          <p:nvPr>
            <p:ph idx="1"/>
          </p:nvPr>
        </p:nvSpPr>
        <p:spPr>
          <a:xfrm>
            <a:off x="838200" y="1349406"/>
            <a:ext cx="10515600" cy="5143469"/>
          </a:xfrm>
        </p:spPr>
        <p:txBody>
          <a:bodyPr>
            <a:noAutofit/>
          </a:bodyPr>
          <a:lstStyle/>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 thing I would say he would say that if you have plans to conduct research on vulnerable populations, such as children, you should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anticipate wait time with getting permission or approval on the oversight bodies responsible for children</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Another factor that I think are another consideration is,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when you're doing research or conducting research on a sensitive topic, such as Justice in abuse or violence, there might be some concern from where you want to access the population from or your sample from. We recall for some schools, they were perhaps not as willing to participate in the research, because of the sensitive nature of the topic and not wanting to be associated with this particular topic</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Even though the research is anonymous, and the schools won't be named, etc, there might be some </a:t>
            </a:r>
            <a:r>
              <a:rPr lang="en-GB" sz="2000" dirty="0">
                <a:solidFill>
                  <a:srgbClr val="000000"/>
                </a:solidFill>
                <a:effectLst/>
                <a:highlight>
                  <a:srgbClr val="00FFFF"/>
                </a:highlight>
                <a:latin typeface="Calibri" panose="020F0502020204030204" pitchFamily="34" charset="0"/>
                <a:ea typeface="Times New Roman" panose="02020603050405020304" pitchFamily="18" charset="0"/>
                <a:cs typeface="Calibri" panose="020F0502020204030204" pitchFamily="34" charset="0"/>
              </a:rPr>
              <a:t>cultural sensitivity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around certain topics where a person simply don't want to be associated with that sort of issue which may lead them to decline to participate or give access to the population that they that we want to access. Another consideration is there is a general level of mistrust… </a:t>
            </a:r>
            <a:r>
              <a:rPr lang="en-GB"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who are the persons that are trying to access information about them? So like, for instance, we found that we had questions from persons on the ground about is this research, a UK based research? Or is this research something that is in done in Jamaica from a Jamaican institution</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Another issue concerns informed consent from parents. We had the opt out option, which became a little complicated. And </a:t>
            </a:r>
            <a:r>
              <a:rPr lang="en-GB" sz="2000" dirty="0">
                <a:solidFill>
                  <a:srgbClr val="000000"/>
                </a:solidFill>
                <a:effectLst/>
                <a:highlight>
                  <a:srgbClr val="00FFFF"/>
                </a:highlight>
                <a:latin typeface="Calibri" panose="020F0502020204030204" pitchFamily="34" charset="0"/>
                <a:ea typeface="Times New Roman" panose="02020603050405020304" pitchFamily="18" charset="0"/>
                <a:cs typeface="Calibri" panose="020F0502020204030204" pitchFamily="34" charset="0"/>
              </a:rPr>
              <a:t>in our culture</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 our context, we are generally more familiar with opting in. So persons are more familiar with given consent….. </a:t>
            </a:r>
            <a:endParaRPr lang="en-GB" sz="2000" dirty="0"/>
          </a:p>
        </p:txBody>
      </p:sp>
      <p:pic>
        <p:nvPicPr>
          <p:cNvPr id="4" name="Picture 3">
            <a:extLst>
              <a:ext uri="{FF2B5EF4-FFF2-40B4-BE49-F238E27FC236}">
                <a16:creationId xmlns:a16="http://schemas.microsoft.com/office/drawing/2014/main" id="{5D1A2161-F402-4183-8998-222C4452F5DB}"/>
              </a:ext>
            </a:extLst>
          </p:cNvPr>
          <p:cNvPicPr>
            <a:picLocks noChangeAspect="1"/>
          </p:cNvPicPr>
          <p:nvPr/>
        </p:nvPicPr>
        <p:blipFill>
          <a:blip r:embed="rId2"/>
          <a:stretch>
            <a:fillRect/>
          </a:stretch>
        </p:blipFill>
        <p:spPr>
          <a:xfrm>
            <a:off x="10311687" y="119216"/>
            <a:ext cx="1798476" cy="847417"/>
          </a:xfrm>
          <a:prstGeom prst="rect">
            <a:avLst/>
          </a:prstGeom>
        </p:spPr>
      </p:pic>
    </p:spTree>
    <p:extLst>
      <p:ext uri="{BB962C8B-B14F-4D97-AF65-F5344CB8AC3E}">
        <p14:creationId xmlns:p14="http://schemas.microsoft.com/office/powerpoint/2010/main" val="79864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11D5-DCD3-4FBC-98E8-62F86265616B}"/>
              </a:ext>
            </a:extLst>
          </p:cNvPr>
          <p:cNvSpPr>
            <a:spLocks noGrp="1"/>
          </p:cNvSpPr>
          <p:nvPr>
            <p:ph type="title"/>
          </p:nvPr>
        </p:nvSpPr>
        <p:spPr>
          <a:xfrm>
            <a:off x="838200" y="365125"/>
            <a:ext cx="10515600" cy="966525"/>
          </a:xfrm>
        </p:spPr>
        <p:txBody>
          <a:bodyPr>
            <a:normAutofit/>
          </a:bodyPr>
          <a:lstStyle/>
          <a:p>
            <a:r>
              <a:rPr lang="en-GB" sz="3600" dirty="0"/>
              <a:t>Effects of lack of cultural competence</a:t>
            </a:r>
          </a:p>
        </p:txBody>
      </p:sp>
      <p:sp>
        <p:nvSpPr>
          <p:cNvPr id="3" name="Content Placeholder 2">
            <a:extLst>
              <a:ext uri="{FF2B5EF4-FFF2-40B4-BE49-F238E27FC236}">
                <a16:creationId xmlns:a16="http://schemas.microsoft.com/office/drawing/2014/main" id="{C53D1E93-BF01-435D-AC33-F68331D6334A}"/>
              </a:ext>
            </a:extLst>
          </p:cNvPr>
          <p:cNvSpPr>
            <a:spLocks noGrp="1"/>
          </p:cNvSpPr>
          <p:nvPr>
            <p:ph idx="1"/>
          </p:nvPr>
        </p:nvSpPr>
        <p:spPr>
          <a:xfrm>
            <a:off x="838200" y="1473693"/>
            <a:ext cx="10515600" cy="4847208"/>
          </a:xfrm>
        </p:spPr>
        <p:txBody>
          <a:bodyPr>
            <a:normAutofit lnSpcReduction="10000"/>
          </a:bodyPr>
          <a:lstStyle/>
          <a:p>
            <a:r>
              <a:rPr lang="en-US" sz="2400" dirty="0"/>
              <a:t>(Bushy, 2008):</a:t>
            </a:r>
          </a:p>
          <a:p>
            <a:pPr lvl="1"/>
            <a:r>
              <a:rPr lang="en-US" sz="2000" dirty="0"/>
              <a:t>Lack  of  cultural  competence  among caregivers has been linked to health            disparities, decreased client satisfaction, and decreased  client adherence to         recommended medical regimens. The depth of rural research in general, and by  nurse researchers focusing on rural cultural groups in particular, is limited.</a:t>
            </a:r>
          </a:p>
          <a:p>
            <a:r>
              <a:rPr lang="en-US" sz="2400" dirty="0"/>
              <a:t>Lawless et al (2014): </a:t>
            </a:r>
          </a:p>
          <a:p>
            <a:pPr lvl="1"/>
            <a:r>
              <a:rPr lang="en-US" sz="2000" dirty="0"/>
              <a:t>A lack of cultural competence on the part of researchers may hinder engagement with certain communities, such as minority or non-English speaking people….</a:t>
            </a:r>
            <a:r>
              <a:rPr lang="en-GB" sz="2000" dirty="0"/>
              <a:t> </a:t>
            </a:r>
          </a:p>
          <a:p>
            <a:pPr marL="457200" lvl="1" indent="0">
              <a:buNone/>
            </a:pPr>
            <a:endParaRPr lang="en-GB" sz="2000" dirty="0"/>
          </a:p>
          <a:p>
            <a:r>
              <a:rPr lang="en-US" sz="2400" dirty="0"/>
              <a:t>UK: The biggest learning is undoubtedly around local management of schools and how school leaders play this out when it comes to research. </a:t>
            </a:r>
            <a:r>
              <a:rPr lang="en-US" sz="2400" dirty="0">
                <a:solidFill>
                  <a:srgbClr val="FF0000"/>
                </a:solidFill>
              </a:rPr>
              <a:t>Whilst we knew school leaders are the ones to decide on what projects their schools take part in, we didn’t anticipate the degree to which schools would opt not to participate</a:t>
            </a:r>
            <a:r>
              <a:rPr lang="en-US" sz="2400" dirty="0"/>
              <a:t>. School leaders have enormous power, and although this is a very good thing, </a:t>
            </a:r>
            <a:r>
              <a:rPr lang="en-US" sz="2400" dirty="0">
                <a:solidFill>
                  <a:srgbClr val="FF0000"/>
                </a:solidFill>
              </a:rPr>
              <a:t>it did significantly hamper our field activities.</a:t>
            </a:r>
            <a:r>
              <a:rPr lang="en-US" sz="2400" dirty="0"/>
              <a:t> </a:t>
            </a:r>
            <a:endParaRPr lang="en-GB" sz="2400" dirty="0"/>
          </a:p>
          <a:p>
            <a:endParaRPr lang="en-US" sz="2400" dirty="0"/>
          </a:p>
        </p:txBody>
      </p:sp>
      <p:pic>
        <p:nvPicPr>
          <p:cNvPr id="4" name="Picture 3">
            <a:extLst>
              <a:ext uri="{FF2B5EF4-FFF2-40B4-BE49-F238E27FC236}">
                <a16:creationId xmlns:a16="http://schemas.microsoft.com/office/drawing/2014/main" id="{A0C0FEA4-E7C6-470B-A25A-FF75C6AF7ADC}"/>
              </a:ext>
            </a:extLst>
          </p:cNvPr>
          <p:cNvPicPr>
            <a:picLocks noChangeAspect="1"/>
          </p:cNvPicPr>
          <p:nvPr/>
        </p:nvPicPr>
        <p:blipFill>
          <a:blip r:embed="rId2"/>
          <a:stretch>
            <a:fillRect/>
          </a:stretch>
        </p:blipFill>
        <p:spPr>
          <a:xfrm>
            <a:off x="10254537" y="223082"/>
            <a:ext cx="1798476" cy="847417"/>
          </a:xfrm>
          <a:prstGeom prst="rect">
            <a:avLst/>
          </a:prstGeom>
        </p:spPr>
      </p:pic>
    </p:spTree>
    <p:extLst>
      <p:ext uri="{BB962C8B-B14F-4D97-AF65-F5344CB8AC3E}">
        <p14:creationId xmlns:p14="http://schemas.microsoft.com/office/powerpoint/2010/main" val="278988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CE8EC-6876-4110-9DB5-A969AB9D06C0}"/>
              </a:ext>
            </a:extLst>
          </p:cNvPr>
          <p:cNvSpPr>
            <a:spLocks noGrp="1"/>
          </p:cNvSpPr>
          <p:nvPr>
            <p:ph type="title"/>
          </p:nvPr>
        </p:nvSpPr>
        <p:spPr>
          <a:xfrm>
            <a:off x="838200" y="365126"/>
            <a:ext cx="10515600" cy="1002036"/>
          </a:xfrm>
        </p:spPr>
        <p:txBody>
          <a:bodyPr>
            <a:normAutofit/>
          </a:bodyPr>
          <a:lstStyle/>
          <a:p>
            <a:r>
              <a:rPr lang="en-GB" sz="3600" dirty="0"/>
              <a:t>Developing cultural competence</a:t>
            </a:r>
          </a:p>
        </p:txBody>
      </p:sp>
      <p:sp>
        <p:nvSpPr>
          <p:cNvPr id="3" name="Content Placeholder 2">
            <a:extLst>
              <a:ext uri="{FF2B5EF4-FFF2-40B4-BE49-F238E27FC236}">
                <a16:creationId xmlns:a16="http://schemas.microsoft.com/office/drawing/2014/main" id="{F0A2486C-1D8F-4E9B-A4A5-A9941917E74E}"/>
              </a:ext>
            </a:extLst>
          </p:cNvPr>
          <p:cNvSpPr>
            <a:spLocks noGrp="1"/>
          </p:cNvSpPr>
          <p:nvPr>
            <p:ph idx="1"/>
          </p:nvPr>
        </p:nvSpPr>
        <p:spPr/>
        <p:txBody>
          <a:bodyPr>
            <a:normAutofit/>
          </a:bodyPr>
          <a:lstStyle/>
          <a:p>
            <a:r>
              <a:rPr lang="en-US" sz="2400" dirty="0"/>
              <a:t>Cultural immersion </a:t>
            </a:r>
          </a:p>
          <a:p>
            <a:r>
              <a:rPr lang="en-US" sz="2400" dirty="0"/>
              <a:t>Work with local people (build partnerships, </a:t>
            </a:r>
            <a:r>
              <a:rPr lang="en-US" sz="2400" dirty="0" err="1"/>
              <a:t>etc</a:t>
            </a:r>
            <a:r>
              <a:rPr lang="en-US" sz="2400" dirty="0"/>
              <a:t>)</a:t>
            </a:r>
          </a:p>
          <a:p>
            <a:r>
              <a:rPr lang="en-US" sz="2400" dirty="0"/>
              <a:t>Spend time understanding the regulations and local customs </a:t>
            </a:r>
          </a:p>
          <a:p>
            <a:r>
              <a:rPr lang="en-US" sz="2400" dirty="0"/>
              <a:t>Multifaceted mentoring model (</a:t>
            </a:r>
            <a:r>
              <a:rPr lang="en-US" sz="2400" dirty="0" err="1"/>
              <a:t>Rabionet</a:t>
            </a:r>
            <a:r>
              <a:rPr lang="en-US" sz="2400" dirty="0"/>
              <a:t> et al, 2009):</a:t>
            </a:r>
          </a:p>
          <a:p>
            <a:pPr lvl="1"/>
            <a:r>
              <a:rPr lang="en-US" sz="2000" dirty="0"/>
              <a:t>(i.e.,  establishing  multi‐institutional  collaborations, offering systematic training based on competency development, and creating cross‐disciplinary  research  teams  in  which  mentors  and  mentees  work  together). </a:t>
            </a:r>
          </a:p>
          <a:p>
            <a:pPr lvl="1"/>
            <a:endParaRPr lang="en-US" sz="2000" dirty="0"/>
          </a:p>
          <a:p>
            <a:pPr lvl="1"/>
            <a:endParaRPr lang="en-GB" sz="2000" dirty="0"/>
          </a:p>
        </p:txBody>
      </p:sp>
      <p:pic>
        <p:nvPicPr>
          <p:cNvPr id="4" name="Picture 3">
            <a:extLst>
              <a:ext uri="{FF2B5EF4-FFF2-40B4-BE49-F238E27FC236}">
                <a16:creationId xmlns:a16="http://schemas.microsoft.com/office/drawing/2014/main" id="{9B124EAB-B038-4A29-9505-343E1C75BAEC}"/>
              </a:ext>
            </a:extLst>
          </p:cNvPr>
          <p:cNvPicPr>
            <a:picLocks noChangeAspect="1"/>
          </p:cNvPicPr>
          <p:nvPr/>
        </p:nvPicPr>
        <p:blipFill>
          <a:blip r:embed="rId2"/>
          <a:stretch>
            <a:fillRect/>
          </a:stretch>
        </p:blipFill>
        <p:spPr>
          <a:xfrm>
            <a:off x="10216437" y="257328"/>
            <a:ext cx="1798476" cy="847417"/>
          </a:xfrm>
          <a:prstGeom prst="rect">
            <a:avLst/>
          </a:prstGeom>
        </p:spPr>
      </p:pic>
    </p:spTree>
    <p:extLst>
      <p:ext uri="{BB962C8B-B14F-4D97-AF65-F5344CB8AC3E}">
        <p14:creationId xmlns:p14="http://schemas.microsoft.com/office/powerpoint/2010/main" val="3964400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40">
      <a:dk1>
        <a:srgbClr val="115571"/>
      </a:dk1>
      <a:lt1>
        <a:srgbClr val="FFFFFF"/>
      </a:lt1>
      <a:dk2>
        <a:srgbClr val="0D0408"/>
      </a:dk2>
      <a:lt2>
        <a:srgbClr val="115571"/>
      </a:lt2>
      <a:accent1>
        <a:srgbClr val="115571"/>
      </a:accent1>
      <a:accent2>
        <a:srgbClr val="115571"/>
      </a:accent2>
      <a:accent3>
        <a:srgbClr val="115571"/>
      </a:accent3>
      <a:accent4>
        <a:srgbClr val="115571"/>
      </a:accent4>
      <a:accent5>
        <a:srgbClr val="115571"/>
      </a:accent5>
      <a:accent6>
        <a:srgbClr val="115571"/>
      </a:accent6>
      <a:hlink>
        <a:srgbClr val="115571"/>
      </a:hlink>
      <a:folHlink>
        <a:srgbClr val="11557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1492</Words>
  <Application>Microsoft Office PowerPoint</Application>
  <PresentationFormat>Widescreen</PresentationFormat>
  <Paragraphs>41</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Helvetica Neue</vt:lpstr>
      <vt:lpstr>Office Theme</vt:lpstr>
      <vt:lpstr>1_Office Theme</vt:lpstr>
      <vt:lpstr>   Cultural Competence in GBV Research – lessons from four countries    Paul Miller, PhD Professor of Educational Leadership &amp; Social Justice Principal Consultant &amp; Director, Educational Equity Services </vt:lpstr>
      <vt:lpstr>What is cultural competence in research?</vt:lpstr>
      <vt:lpstr>Why does it matter? </vt:lpstr>
      <vt:lpstr>Access</vt:lpstr>
      <vt:lpstr>Access</vt:lpstr>
      <vt:lpstr>Advice</vt:lpstr>
      <vt:lpstr>Advice</vt:lpstr>
      <vt:lpstr>Effects of lack of cultural competence</vt:lpstr>
      <vt:lpstr>Developing cultural competence</vt:lpstr>
      <vt:lpstr>Final thought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Competence in GBV Research – lessons from four countries    Paul Miller, PhD Professor of Educational Leadership &amp; Social Justice Principal Consultant &amp; Director, Educational Equity Services</dc:title>
  <dc:creator>Paul Miller</dc:creator>
  <cp:lastModifiedBy>Paul Miller</cp:lastModifiedBy>
  <cp:revision>1</cp:revision>
  <dcterms:created xsi:type="dcterms:W3CDTF">2021-09-28T07:19:37Z</dcterms:created>
  <dcterms:modified xsi:type="dcterms:W3CDTF">2021-09-28T09:10:32Z</dcterms:modified>
</cp:coreProperties>
</file>