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 id="261" r:id="rId4"/>
    <p:sldId id="262" r:id="rId5"/>
    <p:sldId id="266" r:id="rId6"/>
    <p:sldId id="267" r:id="rId7"/>
    <p:sldId id="268" r:id="rId8"/>
    <p:sldId id="269" r:id="rId9"/>
    <p:sldId id="263" r:id="rId10"/>
    <p:sldId id="270" r:id="rId11"/>
    <p:sldId id="273" r:id="rId12"/>
    <p:sldId id="271" r:id="rId13"/>
    <p:sldId id="272" r:id="rId14"/>
    <p:sldId id="264" r:id="rId15"/>
    <p:sldId id="274" r:id="rId16"/>
    <p:sldId id="276" r:id="rId17"/>
    <p:sldId id="277" r:id="rId18"/>
    <p:sldId id="278" r:id="rId19"/>
    <p:sldId id="279" r:id="rId20"/>
    <p:sldId id="265" r:id="rId21"/>
    <p:sldId id="280" r:id="rId22"/>
    <p:sldId id="281" r:id="rId23"/>
    <p:sldId id="282" r:id="rId24"/>
    <p:sldId id="283" r:id="rId25"/>
    <p:sldId id="284" r:id="rId26"/>
    <p:sldId id="285" r:id="rId27"/>
    <p:sldId id="275"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56F91"/>
    <a:srgbClr val="3E0054"/>
    <a:srgbClr val="8067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76"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5876D-172D-411E-BF05-9D777B35DC7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CB2465F-21C4-4D42-8D6D-A2B301CABC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C12A8F9-D76F-4FA6-AB07-BCCADC3F33A8}"/>
              </a:ext>
            </a:extLst>
          </p:cNvPr>
          <p:cNvSpPr>
            <a:spLocks noGrp="1"/>
          </p:cNvSpPr>
          <p:nvPr>
            <p:ph type="dt" sz="half" idx="10"/>
          </p:nvPr>
        </p:nvSpPr>
        <p:spPr/>
        <p:txBody>
          <a:bodyPr/>
          <a:lstStyle/>
          <a:p>
            <a:fld id="{4E358BFA-6EA5-466E-BB1E-AA81AC13E09A}" type="datetimeFigureOut">
              <a:rPr lang="en-GB" smtClean="0"/>
              <a:t>28/09/2021</a:t>
            </a:fld>
            <a:endParaRPr lang="en-GB"/>
          </a:p>
        </p:txBody>
      </p:sp>
      <p:sp>
        <p:nvSpPr>
          <p:cNvPr id="5" name="Footer Placeholder 4">
            <a:extLst>
              <a:ext uri="{FF2B5EF4-FFF2-40B4-BE49-F238E27FC236}">
                <a16:creationId xmlns:a16="http://schemas.microsoft.com/office/drawing/2014/main" id="{375C6C37-72E0-47B9-9A7F-5E316A57AF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64B4D86-502C-4E9B-B1D4-DA2DC1E83FD8}"/>
              </a:ext>
            </a:extLst>
          </p:cNvPr>
          <p:cNvSpPr>
            <a:spLocks noGrp="1"/>
          </p:cNvSpPr>
          <p:nvPr>
            <p:ph type="sldNum" sz="quarter" idx="12"/>
          </p:nvPr>
        </p:nvSpPr>
        <p:spPr/>
        <p:txBody>
          <a:bodyPr/>
          <a:lstStyle/>
          <a:p>
            <a:fld id="{572E9FB4-9589-4828-B1A3-1076E024B2BA}" type="slidenum">
              <a:rPr lang="en-GB" smtClean="0"/>
              <a:t>‹#›</a:t>
            </a:fld>
            <a:endParaRPr lang="en-GB"/>
          </a:p>
        </p:txBody>
      </p:sp>
    </p:spTree>
    <p:extLst>
      <p:ext uri="{BB962C8B-B14F-4D97-AF65-F5344CB8AC3E}">
        <p14:creationId xmlns:p14="http://schemas.microsoft.com/office/powerpoint/2010/main" val="2174294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746EF-C568-4271-8D97-7751CFAD7BB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7119CF9-30F3-449E-A2CA-6EE94C485E4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F1670ED-6BFB-470F-B929-1672E180F53E}"/>
              </a:ext>
            </a:extLst>
          </p:cNvPr>
          <p:cNvSpPr>
            <a:spLocks noGrp="1"/>
          </p:cNvSpPr>
          <p:nvPr>
            <p:ph type="dt" sz="half" idx="10"/>
          </p:nvPr>
        </p:nvSpPr>
        <p:spPr/>
        <p:txBody>
          <a:bodyPr/>
          <a:lstStyle/>
          <a:p>
            <a:fld id="{4E358BFA-6EA5-466E-BB1E-AA81AC13E09A}" type="datetimeFigureOut">
              <a:rPr lang="en-GB" smtClean="0"/>
              <a:t>28/09/2021</a:t>
            </a:fld>
            <a:endParaRPr lang="en-GB"/>
          </a:p>
        </p:txBody>
      </p:sp>
      <p:sp>
        <p:nvSpPr>
          <p:cNvPr id="5" name="Footer Placeholder 4">
            <a:extLst>
              <a:ext uri="{FF2B5EF4-FFF2-40B4-BE49-F238E27FC236}">
                <a16:creationId xmlns:a16="http://schemas.microsoft.com/office/drawing/2014/main" id="{DA1EBADE-204A-43AA-B820-D4D747D94FF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FDCD24C-2D4D-4FBC-B59E-A098E2C8C649}"/>
              </a:ext>
            </a:extLst>
          </p:cNvPr>
          <p:cNvSpPr>
            <a:spLocks noGrp="1"/>
          </p:cNvSpPr>
          <p:nvPr>
            <p:ph type="sldNum" sz="quarter" idx="12"/>
          </p:nvPr>
        </p:nvSpPr>
        <p:spPr/>
        <p:txBody>
          <a:bodyPr/>
          <a:lstStyle/>
          <a:p>
            <a:fld id="{572E9FB4-9589-4828-B1A3-1076E024B2BA}" type="slidenum">
              <a:rPr lang="en-GB" smtClean="0"/>
              <a:t>‹#›</a:t>
            </a:fld>
            <a:endParaRPr lang="en-GB"/>
          </a:p>
        </p:txBody>
      </p:sp>
    </p:spTree>
    <p:extLst>
      <p:ext uri="{BB962C8B-B14F-4D97-AF65-F5344CB8AC3E}">
        <p14:creationId xmlns:p14="http://schemas.microsoft.com/office/powerpoint/2010/main" val="1247277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B0CF14-379E-4F84-9D90-383361DF915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BD79E26-CAEA-4789-810B-EEAF9C9FE44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F4B08CA-EFF4-42B8-B1C2-B480C8896CA3}"/>
              </a:ext>
            </a:extLst>
          </p:cNvPr>
          <p:cNvSpPr>
            <a:spLocks noGrp="1"/>
          </p:cNvSpPr>
          <p:nvPr>
            <p:ph type="dt" sz="half" idx="10"/>
          </p:nvPr>
        </p:nvSpPr>
        <p:spPr/>
        <p:txBody>
          <a:bodyPr/>
          <a:lstStyle/>
          <a:p>
            <a:fld id="{4E358BFA-6EA5-466E-BB1E-AA81AC13E09A}" type="datetimeFigureOut">
              <a:rPr lang="en-GB" smtClean="0"/>
              <a:t>28/09/2021</a:t>
            </a:fld>
            <a:endParaRPr lang="en-GB"/>
          </a:p>
        </p:txBody>
      </p:sp>
      <p:sp>
        <p:nvSpPr>
          <p:cNvPr id="5" name="Footer Placeholder 4">
            <a:extLst>
              <a:ext uri="{FF2B5EF4-FFF2-40B4-BE49-F238E27FC236}">
                <a16:creationId xmlns:a16="http://schemas.microsoft.com/office/drawing/2014/main" id="{4A187162-B85D-4AFB-B0B3-B698245DE8D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623291D-C28A-4F87-949B-A6627FCA6231}"/>
              </a:ext>
            </a:extLst>
          </p:cNvPr>
          <p:cNvSpPr>
            <a:spLocks noGrp="1"/>
          </p:cNvSpPr>
          <p:nvPr>
            <p:ph type="sldNum" sz="quarter" idx="12"/>
          </p:nvPr>
        </p:nvSpPr>
        <p:spPr/>
        <p:txBody>
          <a:bodyPr/>
          <a:lstStyle/>
          <a:p>
            <a:fld id="{572E9FB4-9589-4828-B1A3-1076E024B2BA}" type="slidenum">
              <a:rPr lang="en-GB" smtClean="0"/>
              <a:t>‹#›</a:t>
            </a:fld>
            <a:endParaRPr lang="en-GB"/>
          </a:p>
        </p:txBody>
      </p:sp>
    </p:spTree>
    <p:extLst>
      <p:ext uri="{BB962C8B-B14F-4D97-AF65-F5344CB8AC3E}">
        <p14:creationId xmlns:p14="http://schemas.microsoft.com/office/powerpoint/2010/main" val="3656680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55678-B470-4E0B-8ED6-A5DE00F3250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076365F-F7E3-469C-81D9-D076B8B036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D7BBC17-1F5D-43DC-ABC4-4083694E6C1B}"/>
              </a:ext>
            </a:extLst>
          </p:cNvPr>
          <p:cNvSpPr>
            <a:spLocks noGrp="1"/>
          </p:cNvSpPr>
          <p:nvPr>
            <p:ph type="dt" sz="half" idx="10"/>
          </p:nvPr>
        </p:nvSpPr>
        <p:spPr/>
        <p:txBody>
          <a:bodyPr/>
          <a:lstStyle/>
          <a:p>
            <a:fld id="{4E358BFA-6EA5-466E-BB1E-AA81AC13E09A}" type="datetimeFigureOut">
              <a:rPr lang="en-GB" smtClean="0"/>
              <a:t>28/09/2021</a:t>
            </a:fld>
            <a:endParaRPr lang="en-GB"/>
          </a:p>
        </p:txBody>
      </p:sp>
      <p:sp>
        <p:nvSpPr>
          <p:cNvPr id="5" name="Footer Placeholder 4">
            <a:extLst>
              <a:ext uri="{FF2B5EF4-FFF2-40B4-BE49-F238E27FC236}">
                <a16:creationId xmlns:a16="http://schemas.microsoft.com/office/drawing/2014/main" id="{9F4CB458-6561-4655-A4C3-06B983915A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A5CFD94-E560-424C-84C5-CCE4B5FABE36}"/>
              </a:ext>
            </a:extLst>
          </p:cNvPr>
          <p:cNvSpPr>
            <a:spLocks noGrp="1"/>
          </p:cNvSpPr>
          <p:nvPr>
            <p:ph type="sldNum" sz="quarter" idx="12"/>
          </p:nvPr>
        </p:nvSpPr>
        <p:spPr/>
        <p:txBody>
          <a:bodyPr/>
          <a:lstStyle/>
          <a:p>
            <a:fld id="{572E9FB4-9589-4828-B1A3-1076E024B2BA}" type="slidenum">
              <a:rPr lang="en-GB" smtClean="0"/>
              <a:t>‹#›</a:t>
            </a:fld>
            <a:endParaRPr lang="en-GB"/>
          </a:p>
        </p:txBody>
      </p:sp>
    </p:spTree>
    <p:extLst>
      <p:ext uri="{BB962C8B-B14F-4D97-AF65-F5344CB8AC3E}">
        <p14:creationId xmlns:p14="http://schemas.microsoft.com/office/powerpoint/2010/main" val="2308310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EC0DF-ABCF-4FFF-83F4-A70C10F3CCB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55FBA9B-E7B0-4311-9E9D-48C5B16DCC8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F7AF9B3-1ACE-41C3-956F-D4DBD998381F}"/>
              </a:ext>
            </a:extLst>
          </p:cNvPr>
          <p:cNvSpPr>
            <a:spLocks noGrp="1"/>
          </p:cNvSpPr>
          <p:nvPr>
            <p:ph type="dt" sz="half" idx="10"/>
          </p:nvPr>
        </p:nvSpPr>
        <p:spPr/>
        <p:txBody>
          <a:bodyPr/>
          <a:lstStyle/>
          <a:p>
            <a:fld id="{4E358BFA-6EA5-466E-BB1E-AA81AC13E09A}" type="datetimeFigureOut">
              <a:rPr lang="en-GB" smtClean="0"/>
              <a:t>28/09/2021</a:t>
            </a:fld>
            <a:endParaRPr lang="en-GB"/>
          </a:p>
        </p:txBody>
      </p:sp>
      <p:sp>
        <p:nvSpPr>
          <p:cNvPr id="5" name="Footer Placeholder 4">
            <a:extLst>
              <a:ext uri="{FF2B5EF4-FFF2-40B4-BE49-F238E27FC236}">
                <a16:creationId xmlns:a16="http://schemas.microsoft.com/office/drawing/2014/main" id="{3B30CBF9-4FAF-44C6-995A-484813A6D6E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5382EBA-2412-48D9-9FDF-77D49F88DC90}"/>
              </a:ext>
            </a:extLst>
          </p:cNvPr>
          <p:cNvSpPr>
            <a:spLocks noGrp="1"/>
          </p:cNvSpPr>
          <p:nvPr>
            <p:ph type="sldNum" sz="quarter" idx="12"/>
          </p:nvPr>
        </p:nvSpPr>
        <p:spPr/>
        <p:txBody>
          <a:bodyPr/>
          <a:lstStyle/>
          <a:p>
            <a:fld id="{572E9FB4-9589-4828-B1A3-1076E024B2BA}" type="slidenum">
              <a:rPr lang="en-GB" smtClean="0"/>
              <a:t>‹#›</a:t>
            </a:fld>
            <a:endParaRPr lang="en-GB"/>
          </a:p>
        </p:txBody>
      </p:sp>
    </p:spTree>
    <p:extLst>
      <p:ext uri="{BB962C8B-B14F-4D97-AF65-F5344CB8AC3E}">
        <p14:creationId xmlns:p14="http://schemas.microsoft.com/office/powerpoint/2010/main" val="1123294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8E622-927C-4E86-B4FA-B2453C6BBD5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248B2A9-6DC0-4A09-B4FE-CE17F59F8D6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15596D8-CE32-4BE6-860E-92A0CB9978D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53CA479-00EC-4204-8BCC-D91B3D9797C6}"/>
              </a:ext>
            </a:extLst>
          </p:cNvPr>
          <p:cNvSpPr>
            <a:spLocks noGrp="1"/>
          </p:cNvSpPr>
          <p:nvPr>
            <p:ph type="dt" sz="half" idx="10"/>
          </p:nvPr>
        </p:nvSpPr>
        <p:spPr/>
        <p:txBody>
          <a:bodyPr/>
          <a:lstStyle/>
          <a:p>
            <a:fld id="{4E358BFA-6EA5-466E-BB1E-AA81AC13E09A}" type="datetimeFigureOut">
              <a:rPr lang="en-GB" smtClean="0"/>
              <a:t>28/09/2021</a:t>
            </a:fld>
            <a:endParaRPr lang="en-GB"/>
          </a:p>
        </p:txBody>
      </p:sp>
      <p:sp>
        <p:nvSpPr>
          <p:cNvPr id="6" name="Footer Placeholder 5">
            <a:extLst>
              <a:ext uri="{FF2B5EF4-FFF2-40B4-BE49-F238E27FC236}">
                <a16:creationId xmlns:a16="http://schemas.microsoft.com/office/drawing/2014/main" id="{88ABE38F-8583-4BD9-9D5F-51CE6BC5FDC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F0EC526-C7FB-4FB3-9F84-2EBB2E3EE180}"/>
              </a:ext>
            </a:extLst>
          </p:cNvPr>
          <p:cNvSpPr>
            <a:spLocks noGrp="1"/>
          </p:cNvSpPr>
          <p:nvPr>
            <p:ph type="sldNum" sz="quarter" idx="12"/>
          </p:nvPr>
        </p:nvSpPr>
        <p:spPr/>
        <p:txBody>
          <a:bodyPr/>
          <a:lstStyle/>
          <a:p>
            <a:fld id="{572E9FB4-9589-4828-B1A3-1076E024B2BA}" type="slidenum">
              <a:rPr lang="en-GB" smtClean="0"/>
              <a:t>‹#›</a:t>
            </a:fld>
            <a:endParaRPr lang="en-GB"/>
          </a:p>
        </p:txBody>
      </p:sp>
    </p:spTree>
    <p:extLst>
      <p:ext uri="{BB962C8B-B14F-4D97-AF65-F5344CB8AC3E}">
        <p14:creationId xmlns:p14="http://schemas.microsoft.com/office/powerpoint/2010/main" val="272900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E50EF-A092-439F-AB01-A97AB6F28C1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EB5F7B4-F1AE-478C-8F1A-DF241DDBF89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D178182-C139-4676-A1D7-9D9197965EA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42D2C74-C254-4426-BB3E-8CBA2EA990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57DCC68-EF8B-4CD8-8D03-7DA11AAAC1B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BFB8DA4-2263-45F4-951C-3845EDE454F5}"/>
              </a:ext>
            </a:extLst>
          </p:cNvPr>
          <p:cNvSpPr>
            <a:spLocks noGrp="1"/>
          </p:cNvSpPr>
          <p:nvPr>
            <p:ph type="dt" sz="half" idx="10"/>
          </p:nvPr>
        </p:nvSpPr>
        <p:spPr/>
        <p:txBody>
          <a:bodyPr/>
          <a:lstStyle/>
          <a:p>
            <a:fld id="{4E358BFA-6EA5-466E-BB1E-AA81AC13E09A}" type="datetimeFigureOut">
              <a:rPr lang="en-GB" smtClean="0"/>
              <a:t>28/09/2021</a:t>
            </a:fld>
            <a:endParaRPr lang="en-GB"/>
          </a:p>
        </p:txBody>
      </p:sp>
      <p:sp>
        <p:nvSpPr>
          <p:cNvPr id="8" name="Footer Placeholder 7">
            <a:extLst>
              <a:ext uri="{FF2B5EF4-FFF2-40B4-BE49-F238E27FC236}">
                <a16:creationId xmlns:a16="http://schemas.microsoft.com/office/drawing/2014/main" id="{033955BD-0263-4578-90E1-0D0AB2E5164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B2B34B1-971E-4F67-813C-4CBFB98D7CA6}"/>
              </a:ext>
            </a:extLst>
          </p:cNvPr>
          <p:cNvSpPr>
            <a:spLocks noGrp="1"/>
          </p:cNvSpPr>
          <p:nvPr>
            <p:ph type="sldNum" sz="quarter" idx="12"/>
          </p:nvPr>
        </p:nvSpPr>
        <p:spPr/>
        <p:txBody>
          <a:bodyPr/>
          <a:lstStyle/>
          <a:p>
            <a:fld id="{572E9FB4-9589-4828-B1A3-1076E024B2BA}" type="slidenum">
              <a:rPr lang="en-GB" smtClean="0"/>
              <a:t>‹#›</a:t>
            </a:fld>
            <a:endParaRPr lang="en-GB"/>
          </a:p>
        </p:txBody>
      </p:sp>
    </p:spTree>
    <p:extLst>
      <p:ext uri="{BB962C8B-B14F-4D97-AF65-F5344CB8AC3E}">
        <p14:creationId xmlns:p14="http://schemas.microsoft.com/office/powerpoint/2010/main" val="4014688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22763-A0FA-4F3B-B5B9-4FEEF15C629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6520A77-157B-4512-A318-C355F594A401}"/>
              </a:ext>
            </a:extLst>
          </p:cNvPr>
          <p:cNvSpPr>
            <a:spLocks noGrp="1"/>
          </p:cNvSpPr>
          <p:nvPr>
            <p:ph type="dt" sz="half" idx="10"/>
          </p:nvPr>
        </p:nvSpPr>
        <p:spPr/>
        <p:txBody>
          <a:bodyPr/>
          <a:lstStyle/>
          <a:p>
            <a:fld id="{4E358BFA-6EA5-466E-BB1E-AA81AC13E09A}" type="datetimeFigureOut">
              <a:rPr lang="en-GB" smtClean="0"/>
              <a:t>28/09/2021</a:t>
            </a:fld>
            <a:endParaRPr lang="en-GB"/>
          </a:p>
        </p:txBody>
      </p:sp>
      <p:sp>
        <p:nvSpPr>
          <p:cNvPr id="4" name="Footer Placeholder 3">
            <a:extLst>
              <a:ext uri="{FF2B5EF4-FFF2-40B4-BE49-F238E27FC236}">
                <a16:creationId xmlns:a16="http://schemas.microsoft.com/office/drawing/2014/main" id="{40849E9A-48BB-46FF-AF24-9F26B46A90C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B621D95-41C2-40AE-96A2-7811B07F872C}"/>
              </a:ext>
            </a:extLst>
          </p:cNvPr>
          <p:cNvSpPr>
            <a:spLocks noGrp="1"/>
          </p:cNvSpPr>
          <p:nvPr>
            <p:ph type="sldNum" sz="quarter" idx="12"/>
          </p:nvPr>
        </p:nvSpPr>
        <p:spPr/>
        <p:txBody>
          <a:bodyPr/>
          <a:lstStyle/>
          <a:p>
            <a:fld id="{572E9FB4-9589-4828-B1A3-1076E024B2BA}" type="slidenum">
              <a:rPr lang="en-GB" smtClean="0"/>
              <a:t>‹#›</a:t>
            </a:fld>
            <a:endParaRPr lang="en-GB"/>
          </a:p>
        </p:txBody>
      </p:sp>
    </p:spTree>
    <p:extLst>
      <p:ext uri="{BB962C8B-B14F-4D97-AF65-F5344CB8AC3E}">
        <p14:creationId xmlns:p14="http://schemas.microsoft.com/office/powerpoint/2010/main" val="411878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C2EED8-98D9-4254-BC51-682244BF015F}"/>
              </a:ext>
            </a:extLst>
          </p:cNvPr>
          <p:cNvSpPr>
            <a:spLocks noGrp="1"/>
          </p:cNvSpPr>
          <p:nvPr>
            <p:ph type="dt" sz="half" idx="10"/>
          </p:nvPr>
        </p:nvSpPr>
        <p:spPr/>
        <p:txBody>
          <a:bodyPr/>
          <a:lstStyle/>
          <a:p>
            <a:fld id="{4E358BFA-6EA5-466E-BB1E-AA81AC13E09A}" type="datetimeFigureOut">
              <a:rPr lang="en-GB" smtClean="0"/>
              <a:t>28/09/2021</a:t>
            </a:fld>
            <a:endParaRPr lang="en-GB"/>
          </a:p>
        </p:txBody>
      </p:sp>
      <p:sp>
        <p:nvSpPr>
          <p:cNvPr id="3" name="Footer Placeholder 2">
            <a:extLst>
              <a:ext uri="{FF2B5EF4-FFF2-40B4-BE49-F238E27FC236}">
                <a16:creationId xmlns:a16="http://schemas.microsoft.com/office/drawing/2014/main" id="{5535FC99-108D-432E-B573-B8CEE1CA71E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232FDAA-28A6-4610-99A0-F9351C991101}"/>
              </a:ext>
            </a:extLst>
          </p:cNvPr>
          <p:cNvSpPr>
            <a:spLocks noGrp="1"/>
          </p:cNvSpPr>
          <p:nvPr>
            <p:ph type="sldNum" sz="quarter" idx="12"/>
          </p:nvPr>
        </p:nvSpPr>
        <p:spPr/>
        <p:txBody>
          <a:bodyPr/>
          <a:lstStyle/>
          <a:p>
            <a:fld id="{572E9FB4-9589-4828-B1A3-1076E024B2BA}" type="slidenum">
              <a:rPr lang="en-GB" smtClean="0"/>
              <a:t>‹#›</a:t>
            </a:fld>
            <a:endParaRPr lang="en-GB"/>
          </a:p>
        </p:txBody>
      </p:sp>
    </p:spTree>
    <p:extLst>
      <p:ext uri="{BB962C8B-B14F-4D97-AF65-F5344CB8AC3E}">
        <p14:creationId xmlns:p14="http://schemas.microsoft.com/office/powerpoint/2010/main" val="2147441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780F3-C334-4885-B6A5-26D1AD7D7B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E4A7EBA-B7B0-4F67-B76D-7151B85C61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3305AD5-29F4-4FEA-8D85-360526CC72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626132-86E1-48AD-9F2D-E55B8B54D9B5}"/>
              </a:ext>
            </a:extLst>
          </p:cNvPr>
          <p:cNvSpPr>
            <a:spLocks noGrp="1"/>
          </p:cNvSpPr>
          <p:nvPr>
            <p:ph type="dt" sz="half" idx="10"/>
          </p:nvPr>
        </p:nvSpPr>
        <p:spPr/>
        <p:txBody>
          <a:bodyPr/>
          <a:lstStyle/>
          <a:p>
            <a:fld id="{4E358BFA-6EA5-466E-BB1E-AA81AC13E09A}" type="datetimeFigureOut">
              <a:rPr lang="en-GB" smtClean="0"/>
              <a:t>28/09/2021</a:t>
            </a:fld>
            <a:endParaRPr lang="en-GB"/>
          </a:p>
        </p:txBody>
      </p:sp>
      <p:sp>
        <p:nvSpPr>
          <p:cNvPr id="6" name="Footer Placeholder 5">
            <a:extLst>
              <a:ext uri="{FF2B5EF4-FFF2-40B4-BE49-F238E27FC236}">
                <a16:creationId xmlns:a16="http://schemas.microsoft.com/office/drawing/2014/main" id="{F0F05146-5477-4FC5-A2A6-F6C249E7432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3F5DE94-9A06-4CFC-8A22-698E1EB2D93A}"/>
              </a:ext>
            </a:extLst>
          </p:cNvPr>
          <p:cNvSpPr>
            <a:spLocks noGrp="1"/>
          </p:cNvSpPr>
          <p:nvPr>
            <p:ph type="sldNum" sz="quarter" idx="12"/>
          </p:nvPr>
        </p:nvSpPr>
        <p:spPr/>
        <p:txBody>
          <a:bodyPr/>
          <a:lstStyle/>
          <a:p>
            <a:fld id="{572E9FB4-9589-4828-B1A3-1076E024B2BA}" type="slidenum">
              <a:rPr lang="en-GB" smtClean="0"/>
              <a:t>‹#›</a:t>
            </a:fld>
            <a:endParaRPr lang="en-GB"/>
          </a:p>
        </p:txBody>
      </p:sp>
    </p:spTree>
    <p:extLst>
      <p:ext uri="{BB962C8B-B14F-4D97-AF65-F5344CB8AC3E}">
        <p14:creationId xmlns:p14="http://schemas.microsoft.com/office/powerpoint/2010/main" val="4287442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A167D-CAC3-44AE-90D7-EAD31B60C5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848FE75-48C8-4ECF-80E9-D0F238AAEA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8E98A24-5545-4918-9AF2-F6F773E551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D2BF67-1AC0-445B-9641-C3499E5093D1}"/>
              </a:ext>
            </a:extLst>
          </p:cNvPr>
          <p:cNvSpPr>
            <a:spLocks noGrp="1"/>
          </p:cNvSpPr>
          <p:nvPr>
            <p:ph type="dt" sz="half" idx="10"/>
          </p:nvPr>
        </p:nvSpPr>
        <p:spPr/>
        <p:txBody>
          <a:bodyPr/>
          <a:lstStyle/>
          <a:p>
            <a:fld id="{4E358BFA-6EA5-466E-BB1E-AA81AC13E09A}" type="datetimeFigureOut">
              <a:rPr lang="en-GB" smtClean="0"/>
              <a:t>28/09/2021</a:t>
            </a:fld>
            <a:endParaRPr lang="en-GB"/>
          </a:p>
        </p:txBody>
      </p:sp>
      <p:sp>
        <p:nvSpPr>
          <p:cNvPr id="6" name="Footer Placeholder 5">
            <a:extLst>
              <a:ext uri="{FF2B5EF4-FFF2-40B4-BE49-F238E27FC236}">
                <a16:creationId xmlns:a16="http://schemas.microsoft.com/office/drawing/2014/main" id="{60A6C896-3821-4721-8371-4BC02F391C6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526E148-252F-4A77-B5C4-14A770B2E805}"/>
              </a:ext>
            </a:extLst>
          </p:cNvPr>
          <p:cNvSpPr>
            <a:spLocks noGrp="1"/>
          </p:cNvSpPr>
          <p:nvPr>
            <p:ph type="sldNum" sz="quarter" idx="12"/>
          </p:nvPr>
        </p:nvSpPr>
        <p:spPr/>
        <p:txBody>
          <a:bodyPr/>
          <a:lstStyle/>
          <a:p>
            <a:fld id="{572E9FB4-9589-4828-B1A3-1076E024B2BA}" type="slidenum">
              <a:rPr lang="en-GB" smtClean="0"/>
              <a:t>‹#›</a:t>
            </a:fld>
            <a:endParaRPr lang="en-GB"/>
          </a:p>
        </p:txBody>
      </p:sp>
    </p:spTree>
    <p:extLst>
      <p:ext uri="{BB962C8B-B14F-4D97-AF65-F5344CB8AC3E}">
        <p14:creationId xmlns:p14="http://schemas.microsoft.com/office/powerpoint/2010/main" val="2096117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856F9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B2CC993-868D-482F-BCDA-6063F8E959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DA39191-E670-4123-B150-75962AD0BE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D079552-1361-4CC8-859C-3517785509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358BFA-6EA5-466E-BB1E-AA81AC13E09A}" type="datetimeFigureOut">
              <a:rPr lang="en-GB" smtClean="0"/>
              <a:t>28/09/2021</a:t>
            </a:fld>
            <a:endParaRPr lang="en-GB"/>
          </a:p>
        </p:txBody>
      </p:sp>
      <p:sp>
        <p:nvSpPr>
          <p:cNvPr id="5" name="Footer Placeholder 4">
            <a:extLst>
              <a:ext uri="{FF2B5EF4-FFF2-40B4-BE49-F238E27FC236}">
                <a16:creationId xmlns:a16="http://schemas.microsoft.com/office/drawing/2014/main" id="{9B559A30-DDEF-4DDB-9FEA-EAABDEB371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6800679-D951-444C-A4F4-82A1D4105E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2E9FB4-9589-4828-B1A3-1076E024B2BA}" type="slidenum">
              <a:rPr lang="en-GB" smtClean="0"/>
              <a:t>‹#›</a:t>
            </a:fld>
            <a:endParaRPr lang="en-GB"/>
          </a:p>
        </p:txBody>
      </p:sp>
    </p:spTree>
    <p:extLst>
      <p:ext uri="{BB962C8B-B14F-4D97-AF65-F5344CB8AC3E}">
        <p14:creationId xmlns:p14="http://schemas.microsoft.com/office/powerpoint/2010/main" val="6869498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33E08-1FEE-4F60-BA3F-2513975C6934}"/>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AC35C5EF-C125-4EFA-B4E6-AD13544D8893}"/>
              </a:ext>
            </a:extLst>
          </p:cNvPr>
          <p:cNvSpPr>
            <a:spLocks noGrp="1"/>
          </p:cNvSpPr>
          <p:nvPr>
            <p:ph idx="1"/>
          </p:nvPr>
        </p:nvSpPr>
        <p:spPr/>
        <p:txBody>
          <a:bodyPr/>
          <a:lstStyle/>
          <a:p>
            <a:endParaRPr lang="en-GB"/>
          </a:p>
        </p:txBody>
      </p:sp>
      <p:pic>
        <p:nvPicPr>
          <p:cNvPr id="2050" name="Picture 2">
            <a:extLst>
              <a:ext uri="{FF2B5EF4-FFF2-40B4-BE49-F238E27FC236}">
                <a16:creationId xmlns:a16="http://schemas.microsoft.com/office/drawing/2014/main" id="{EC952D2A-F151-44D6-96D8-C123933345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1121"/>
            <a:ext cx="12192000" cy="6929121"/>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C8DA3B5D-515A-4CA1-9A1D-9A396A62248E}"/>
              </a:ext>
            </a:extLst>
          </p:cNvPr>
          <p:cNvSpPr/>
          <p:nvPr/>
        </p:nvSpPr>
        <p:spPr>
          <a:xfrm>
            <a:off x="1920240" y="1595120"/>
            <a:ext cx="8625840" cy="2672080"/>
          </a:xfrm>
          <a:prstGeom prst="rect">
            <a:avLst/>
          </a:prstGeom>
          <a:solidFill>
            <a:srgbClr val="856F9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1CC4B7AA-8FCC-4648-974D-10736807BA17}"/>
              </a:ext>
            </a:extLst>
          </p:cNvPr>
          <p:cNvSpPr txBox="1"/>
          <p:nvPr/>
        </p:nvSpPr>
        <p:spPr>
          <a:xfrm>
            <a:off x="2015490" y="1657828"/>
            <a:ext cx="8442960" cy="2369880"/>
          </a:xfrm>
          <a:prstGeom prst="rect">
            <a:avLst/>
          </a:prstGeom>
          <a:noFill/>
        </p:spPr>
        <p:txBody>
          <a:bodyPr wrap="square" rtlCol="0">
            <a:spAutoFit/>
          </a:bodyPr>
          <a:lstStyle/>
          <a:p>
            <a:pPr algn="ctr"/>
            <a:r>
              <a:rPr lang="en-GB" sz="3200" dirty="0">
                <a:solidFill>
                  <a:schemeClr val="bg1"/>
                </a:solidFill>
              </a:rPr>
              <a:t>Qualitative research as a guide for developing realistic prosocial games: An overview of findings from four countries </a:t>
            </a:r>
          </a:p>
          <a:p>
            <a:pPr algn="ctr"/>
            <a:endParaRPr lang="en-GB" sz="3200" dirty="0">
              <a:solidFill>
                <a:schemeClr val="bg1"/>
              </a:solidFill>
            </a:endParaRPr>
          </a:p>
          <a:p>
            <a:pPr algn="ctr"/>
            <a:r>
              <a:rPr lang="en-GB" sz="2000" dirty="0">
                <a:solidFill>
                  <a:schemeClr val="bg1"/>
                </a:solidFill>
              </a:rPr>
              <a:t>Dr Tim </a:t>
            </a:r>
            <a:r>
              <a:rPr lang="en-GB" sz="2000" dirty="0" err="1">
                <a:solidFill>
                  <a:schemeClr val="bg1"/>
                </a:solidFill>
              </a:rPr>
              <a:t>Gomersall</a:t>
            </a:r>
            <a:r>
              <a:rPr lang="en-GB" sz="2000" dirty="0">
                <a:solidFill>
                  <a:schemeClr val="bg1"/>
                </a:solidFill>
              </a:rPr>
              <a:t>, Senior Lecturer in Psychology &amp; Work Package 2 co-lead</a:t>
            </a:r>
          </a:p>
        </p:txBody>
      </p:sp>
    </p:spTree>
    <p:extLst>
      <p:ext uri="{BB962C8B-B14F-4D97-AF65-F5344CB8AC3E}">
        <p14:creationId xmlns:p14="http://schemas.microsoft.com/office/powerpoint/2010/main" val="3889924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94389-7294-43E1-928D-B3685A62E93F}"/>
              </a:ext>
            </a:extLst>
          </p:cNvPr>
          <p:cNvSpPr>
            <a:spLocks noGrp="1"/>
          </p:cNvSpPr>
          <p:nvPr>
            <p:ph type="title"/>
          </p:nvPr>
        </p:nvSpPr>
        <p:spPr/>
        <p:txBody>
          <a:bodyPr/>
          <a:lstStyle/>
          <a:p>
            <a:r>
              <a:rPr lang="en-GB" dirty="0">
                <a:solidFill>
                  <a:schemeClr val="bg1"/>
                </a:solidFill>
              </a:rPr>
              <a:t>Jamaica key findings: CSA takes many forms, not all involving contact</a:t>
            </a:r>
          </a:p>
        </p:txBody>
      </p:sp>
      <p:sp>
        <p:nvSpPr>
          <p:cNvPr id="3" name="Content Placeholder 2">
            <a:extLst>
              <a:ext uri="{FF2B5EF4-FFF2-40B4-BE49-F238E27FC236}">
                <a16:creationId xmlns:a16="http://schemas.microsoft.com/office/drawing/2014/main" id="{0FB2845A-5F95-406B-A762-2BBE4D711716}"/>
              </a:ext>
            </a:extLst>
          </p:cNvPr>
          <p:cNvSpPr>
            <a:spLocks noGrp="1"/>
          </p:cNvSpPr>
          <p:nvPr>
            <p:ph idx="1"/>
          </p:nvPr>
        </p:nvSpPr>
        <p:spPr/>
        <p:txBody>
          <a:bodyPr>
            <a:normAutofit/>
          </a:bodyPr>
          <a:lstStyle/>
          <a:p>
            <a:r>
              <a:rPr lang="en-GB" sz="3200" i="1" dirty="0">
                <a:solidFill>
                  <a:schemeClr val="bg1"/>
                </a:solidFill>
                <a:effectLst/>
                <a:ea typeface="Calibri" panose="020F0502020204030204" pitchFamily="34" charset="0"/>
                <a:cs typeface="Times New Roman" panose="02020603050405020304" pitchFamily="18" charset="0"/>
              </a:rPr>
              <a:t>“So what he'd do is give me one a </a:t>
            </a:r>
            <a:r>
              <a:rPr lang="en-GB" sz="3200" i="1" dirty="0" err="1">
                <a:solidFill>
                  <a:schemeClr val="bg1"/>
                </a:solidFill>
                <a:effectLst/>
                <a:ea typeface="Calibri" panose="020F0502020204030204" pitchFamily="34" charset="0"/>
                <a:cs typeface="Times New Roman" panose="02020603050405020304" pitchFamily="18" charset="0"/>
              </a:rPr>
              <a:t>dem</a:t>
            </a:r>
            <a:r>
              <a:rPr lang="en-GB" sz="3200" i="1" dirty="0">
                <a:solidFill>
                  <a:schemeClr val="bg1"/>
                </a:solidFill>
                <a:effectLst/>
                <a:ea typeface="Calibri" panose="020F0502020204030204" pitchFamily="34" charset="0"/>
                <a:cs typeface="Times New Roman" panose="02020603050405020304" pitchFamily="18" charset="0"/>
              </a:rPr>
              <a:t> (one of those) sex magazines, and he would just a- d-like, I mean I'm a child so I don’t know </a:t>
            </a:r>
            <a:r>
              <a:rPr lang="en-GB" sz="3200" i="1" dirty="0" err="1">
                <a:solidFill>
                  <a:schemeClr val="bg1"/>
                </a:solidFill>
                <a:effectLst/>
                <a:ea typeface="Calibri" panose="020F0502020204030204" pitchFamily="34" charset="0"/>
                <a:cs typeface="Times New Roman" panose="02020603050405020304" pitchFamily="18" charset="0"/>
              </a:rPr>
              <a:t>th</a:t>
            </a:r>
            <a:r>
              <a:rPr lang="en-GB" sz="3200" i="1" dirty="0">
                <a:solidFill>
                  <a:schemeClr val="bg1"/>
                </a:solidFill>
                <a:effectLst/>
                <a:ea typeface="Calibri" panose="020F0502020204030204" pitchFamily="34" charset="0"/>
                <a:cs typeface="Times New Roman" panose="02020603050405020304" pitchFamily="18" charset="0"/>
              </a:rPr>
              <a:t>, so, but he'd say to me, </a:t>
            </a:r>
            <a:r>
              <a:rPr lang="en-GB" sz="3200" i="1" dirty="0" err="1">
                <a:solidFill>
                  <a:schemeClr val="bg1"/>
                </a:solidFill>
                <a:effectLst/>
                <a:ea typeface="Calibri" panose="020F0502020204030204" pitchFamily="34" charset="0"/>
                <a:cs typeface="Times New Roman" panose="02020603050405020304" pitchFamily="18" charset="0"/>
              </a:rPr>
              <a:t>yuh</a:t>
            </a:r>
            <a:r>
              <a:rPr lang="en-GB" sz="3200" i="1" dirty="0">
                <a:solidFill>
                  <a:schemeClr val="bg1"/>
                </a:solidFill>
                <a:effectLst/>
                <a:ea typeface="Calibri" panose="020F0502020204030204" pitchFamily="34" charset="0"/>
                <a:cs typeface="Times New Roman" panose="02020603050405020304" pitchFamily="18" charset="0"/>
              </a:rPr>
              <a:t> (you) like this style or </a:t>
            </a:r>
            <a:r>
              <a:rPr lang="en-GB" sz="3200" i="1" dirty="0" err="1">
                <a:solidFill>
                  <a:schemeClr val="bg1"/>
                </a:solidFill>
                <a:effectLst/>
                <a:ea typeface="Calibri" panose="020F0502020204030204" pitchFamily="34" charset="0"/>
                <a:cs typeface="Times New Roman" panose="02020603050405020304" pitchFamily="18" charset="0"/>
              </a:rPr>
              <a:t>yuh</a:t>
            </a:r>
            <a:r>
              <a:rPr lang="en-GB" sz="3200" i="1" dirty="0">
                <a:solidFill>
                  <a:schemeClr val="bg1"/>
                </a:solidFill>
                <a:effectLst/>
                <a:ea typeface="Calibri" panose="020F0502020204030204" pitchFamily="34" charset="0"/>
                <a:cs typeface="Times New Roman" panose="02020603050405020304" pitchFamily="18" charset="0"/>
              </a:rPr>
              <a:t> (you) like this style, showing me the different positions (sexual positions) and </a:t>
            </a:r>
            <a:r>
              <a:rPr lang="en-GB" sz="3200" i="1" dirty="0" err="1">
                <a:solidFill>
                  <a:schemeClr val="bg1"/>
                </a:solidFill>
                <a:effectLst/>
                <a:ea typeface="Calibri" panose="020F0502020204030204" pitchFamily="34" charset="0"/>
                <a:cs typeface="Times New Roman" panose="02020603050405020304" pitchFamily="18" charset="0"/>
              </a:rPr>
              <a:t>y'know</a:t>
            </a:r>
            <a:r>
              <a:rPr lang="en-GB" sz="3200" i="1" dirty="0">
                <a:solidFill>
                  <a:schemeClr val="bg1"/>
                </a:solidFill>
                <a:effectLst/>
                <a:ea typeface="Calibri" panose="020F0502020204030204" pitchFamily="34" charset="0"/>
                <a:cs typeface="Times New Roman" panose="02020603050405020304" pitchFamily="18" charset="0"/>
              </a:rPr>
              <a:t>?”- [Hope A, 35 </a:t>
            </a:r>
            <a:r>
              <a:rPr lang="en-GB" sz="3200" i="1" dirty="0" err="1">
                <a:solidFill>
                  <a:schemeClr val="bg1"/>
                </a:solidFill>
                <a:effectLst/>
                <a:ea typeface="Calibri" panose="020F0502020204030204" pitchFamily="34" charset="0"/>
                <a:cs typeface="Times New Roman" panose="02020603050405020304" pitchFamily="18" charset="0"/>
              </a:rPr>
              <a:t>y.o</a:t>
            </a:r>
            <a:r>
              <a:rPr lang="en-GB" sz="3200" i="1" dirty="0">
                <a:solidFill>
                  <a:schemeClr val="bg1"/>
                </a:solidFill>
                <a:effectLst/>
                <a:ea typeface="Calibri" panose="020F0502020204030204" pitchFamily="34" charset="0"/>
                <a:cs typeface="Times New Roman" panose="02020603050405020304" pitchFamily="18" charset="0"/>
              </a:rPr>
              <a:t>.]</a:t>
            </a:r>
          </a:p>
          <a:p>
            <a:pPr marL="0" indent="0">
              <a:buNone/>
            </a:pPr>
            <a:endParaRPr lang="en-GB" sz="3200" i="1" dirty="0">
              <a:solidFill>
                <a:schemeClr val="bg1"/>
              </a:solidFill>
              <a:effectLst/>
              <a:ea typeface="Calibri" panose="020F0502020204030204" pitchFamily="34" charset="0"/>
              <a:cs typeface="Times New Roman" panose="02020603050405020304" pitchFamily="18" charset="0"/>
            </a:endParaRPr>
          </a:p>
          <a:p>
            <a:r>
              <a:rPr lang="en-GB" sz="3200" i="1" dirty="0">
                <a:solidFill>
                  <a:schemeClr val="bg1"/>
                </a:solidFill>
                <a:effectLst/>
                <a:ea typeface="Calibri" panose="020F0502020204030204" pitchFamily="34" charset="0"/>
                <a:cs typeface="Times New Roman" panose="02020603050405020304" pitchFamily="18" charset="0"/>
              </a:rPr>
              <a:t>“However, </a:t>
            </a:r>
            <a:r>
              <a:rPr lang="en-GB" sz="3200" i="1" dirty="0" err="1">
                <a:solidFill>
                  <a:schemeClr val="bg1"/>
                </a:solidFill>
                <a:effectLst/>
                <a:ea typeface="Calibri" panose="020F0502020204030204" pitchFamily="34" charset="0"/>
                <a:cs typeface="Times New Roman" panose="02020603050405020304" pitchFamily="18" charset="0"/>
              </a:rPr>
              <a:t>ummm</a:t>
            </a:r>
            <a:r>
              <a:rPr lang="en-GB" sz="3200" i="1" dirty="0">
                <a:solidFill>
                  <a:schemeClr val="bg1"/>
                </a:solidFill>
                <a:effectLst/>
                <a:ea typeface="Calibri" panose="020F0502020204030204" pitchFamily="34" charset="0"/>
                <a:cs typeface="Times New Roman" panose="02020603050405020304" pitchFamily="18" charset="0"/>
              </a:rPr>
              <a:t>, he would say to me that I will not amount to anything, men will take advantage of me, I am a whore, I am a bitch…”-[Raven, 20 </a:t>
            </a:r>
            <a:r>
              <a:rPr lang="en-GB" sz="3200" i="1" dirty="0" err="1">
                <a:solidFill>
                  <a:schemeClr val="bg1"/>
                </a:solidFill>
                <a:effectLst/>
                <a:ea typeface="Calibri" panose="020F0502020204030204" pitchFamily="34" charset="0"/>
                <a:cs typeface="Times New Roman" panose="02020603050405020304" pitchFamily="18" charset="0"/>
              </a:rPr>
              <a:t>y.o</a:t>
            </a:r>
            <a:r>
              <a:rPr lang="en-GB" sz="3200" i="1" dirty="0">
                <a:solidFill>
                  <a:schemeClr val="bg1"/>
                </a:solidFill>
                <a:effectLst/>
                <a:ea typeface="Calibri" panose="020F0502020204030204" pitchFamily="34" charset="0"/>
                <a:cs typeface="Times New Roman" panose="02020603050405020304" pitchFamily="18" charset="0"/>
              </a:rPr>
              <a:t>.] </a:t>
            </a:r>
            <a:endParaRPr lang="en-GB" sz="3200" dirty="0">
              <a:solidFill>
                <a:schemeClr val="bg1"/>
              </a:solidFill>
              <a:effectLst/>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947584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5D470-17DD-44D5-A1E6-8BF4E1BDA1C5}"/>
              </a:ext>
            </a:extLst>
          </p:cNvPr>
          <p:cNvSpPr>
            <a:spLocks noGrp="1"/>
          </p:cNvSpPr>
          <p:nvPr>
            <p:ph type="title"/>
          </p:nvPr>
        </p:nvSpPr>
        <p:spPr/>
        <p:txBody>
          <a:bodyPr/>
          <a:lstStyle/>
          <a:p>
            <a:r>
              <a:rPr lang="en-GB" dirty="0">
                <a:solidFill>
                  <a:schemeClr val="bg1"/>
                </a:solidFill>
              </a:rPr>
              <a:t>It was embedded in power relations:</a:t>
            </a:r>
          </a:p>
        </p:txBody>
      </p:sp>
      <p:sp>
        <p:nvSpPr>
          <p:cNvPr id="3" name="Content Placeholder 2">
            <a:extLst>
              <a:ext uri="{FF2B5EF4-FFF2-40B4-BE49-F238E27FC236}">
                <a16:creationId xmlns:a16="http://schemas.microsoft.com/office/drawing/2014/main" id="{AAAE11CB-848C-4C70-B59F-448650044FC8}"/>
              </a:ext>
            </a:extLst>
          </p:cNvPr>
          <p:cNvSpPr>
            <a:spLocks noGrp="1"/>
          </p:cNvSpPr>
          <p:nvPr>
            <p:ph idx="1"/>
          </p:nvPr>
        </p:nvSpPr>
        <p:spPr/>
        <p:txBody>
          <a:bodyPr>
            <a:normAutofit/>
          </a:bodyPr>
          <a:lstStyle/>
          <a:p>
            <a:r>
              <a:rPr lang="en-GB" sz="3600" i="1" dirty="0">
                <a:solidFill>
                  <a:schemeClr val="bg1"/>
                </a:solidFill>
                <a:effectLst/>
                <a:ea typeface="Calibri" panose="020F0502020204030204" pitchFamily="34" charset="0"/>
                <a:cs typeface="Times New Roman" panose="02020603050405020304" pitchFamily="18" charset="0"/>
              </a:rPr>
              <a:t>“Alright, so the how, how it happened? So I, my parents broke up, yes and I was in between… a half of a home and nowhere... Yes, and I wanted to go to school… and then… here comes dis (this) man where… he would provide me with stuff, you know? Provide mi (me) with school and, stuff to go school, lunch money, all of those stuff and in in exchange right? Sexual advances were made”.- [Goodie, 27 </a:t>
            </a:r>
            <a:r>
              <a:rPr lang="en-GB" sz="3600" i="1" dirty="0" err="1">
                <a:solidFill>
                  <a:schemeClr val="bg1"/>
                </a:solidFill>
                <a:effectLst/>
                <a:ea typeface="Calibri" panose="020F0502020204030204" pitchFamily="34" charset="0"/>
                <a:cs typeface="Times New Roman" panose="02020603050405020304" pitchFamily="18" charset="0"/>
              </a:rPr>
              <a:t>y.o</a:t>
            </a:r>
            <a:r>
              <a:rPr lang="en-GB" sz="3600" i="1" dirty="0">
                <a:solidFill>
                  <a:schemeClr val="bg1"/>
                </a:solidFill>
                <a:effectLst/>
                <a:ea typeface="Calibri" panose="020F0502020204030204" pitchFamily="34" charset="0"/>
                <a:cs typeface="Times New Roman" panose="02020603050405020304" pitchFamily="18" charset="0"/>
              </a:rPr>
              <a:t>.]</a:t>
            </a:r>
            <a:endParaRPr lang="en-GB" sz="3600" dirty="0">
              <a:solidFill>
                <a:schemeClr val="bg1"/>
              </a:solidFill>
              <a:effectLst/>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958466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A7216-7180-4F2A-8933-8D7872A14552}"/>
              </a:ext>
            </a:extLst>
          </p:cNvPr>
          <p:cNvSpPr>
            <a:spLocks noGrp="1"/>
          </p:cNvSpPr>
          <p:nvPr>
            <p:ph type="title"/>
          </p:nvPr>
        </p:nvSpPr>
        <p:spPr/>
        <p:txBody>
          <a:bodyPr/>
          <a:lstStyle/>
          <a:p>
            <a:r>
              <a:rPr lang="en-GB" dirty="0">
                <a:solidFill>
                  <a:schemeClr val="bg1"/>
                </a:solidFill>
              </a:rPr>
              <a:t>CSA was normalised</a:t>
            </a:r>
          </a:p>
        </p:txBody>
      </p:sp>
      <p:sp>
        <p:nvSpPr>
          <p:cNvPr id="3" name="Content Placeholder 2">
            <a:extLst>
              <a:ext uri="{FF2B5EF4-FFF2-40B4-BE49-F238E27FC236}">
                <a16:creationId xmlns:a16="http://schemas.microsoft.com/office/drawing/2014/main" id="{00F264A7-0D31-4F59-BFE7-3F48F8CBF5F9}"/>
              </a:ext>
            </a:extLst>
          </p:cNvPr>
          <p:cNvSpPr>
            <a:spLocks noGrp="1"/>
          </p:cNvSpPr>
          <p:nvPr>
            <p:ph idx="1"/>
          </p:nvPr>
        </p:nvSpPr>
        <p:spPr/>
        <p:txBody>
          <a:bodyPr/>
          <a:lstStyle/>
          <a:p>
            <a:r>
              <a:rPr lang="en-GB" sz="3200" i="1" dirty="0">
                <a:solidFill>
                  <a:schemeClr val="bg1"/>
                </a:solidFill>
                <a:effectLst/>
                <a:ea typeface="Calibri" panose="020F0502020204030204" pitchFamily="34" charset="0"/>
                <a:cs typeface="Times New Roman" panose="02020603050405020304" pitchFamily="18" charset="0"/>
              </a:rPr>
              <a:t>“It felt like it was a norm. Like you just tell somebody and nothing happens. </a:t>
            </a:r>
            <a:r>
              <a:rPr lang="en-GB" sz="3200" i="1" dirty="0" err="1">
                <a:solidFill>
                  <a:schemeClr val="bg1"/>
                </a:solidFill>
                <a:effectLst/>
                <a:ea typeface="Calibri" panose="020F0502020204030204" pitchFamily="34" charset="0"/>
                <a:cs typeface="Times New Roman" panose="02020603050405020304" pitchFamily="18" charset="0"/>
              </a:rPr>
              <a:t>Yuh</a:t>
            </a:r>
            <a:r>
              <a:rPr lang="en-GB" sz="3200" i="1" dirty="0">
                <a:solidFill>
                  <a:schemeClr val="bg1"/>
                </a:solidFill>
                <a:effectLst/>
                <a:ea typeface="Calibri" panose="020F0502020204030204" pitchFamily="34" charset="0"/>
                <a:cs typeface="Times New Roman" panose="02020603050405020304" pitchFamily="18" charset="0"/>
              </a:rPr>
              <a:t> </a:t>
            </a:r>
            <a:r>
              <a:rPr lang="en-GB" sz="3200" i="1" dirty="0" err="1">
                <a:solidFill>
                  <a:schemeClr val="bg1"/>
                </a:solidFill>
                <a:effectLst/>
                <a:ea typeface="Calibri" panose="020F0502020204030204" pitchFamily="34" charset="0"/>
                <a:cs typeface="Times New Roman" panose="02020603050405020304" pitchFamily="18" charset="0"/>
              </a:rPr>
              <a:t>nuh</a:t>
            </a:r>
            <a:r>
              <a:rPr lang="en-GB" sz="3200" i="1" dirty="0">
                <a:solidFill>
                  <a:schemeClr val="bg1"/>
                </a:solidFill>
                <a:effectLst/>
                <a:ea typeface="Calibri" panose="020F0502020204030204" pitchFamily="34" charset="0"/>
                <a:cs typeface="Times New Roman" panose="02020603050405020304" pitchFamily="18" charset="0"/>
              </a:rPr>
              <a:t> (you know) you just tell just so you can say </a:t>
            </a:r>
            <a:r>
              <a:rPr lang="en-GB" sz="3200" i="1" dirty="0" err="1">
                <a:solidFill>
                  <a:schemeClr val="bg1"/>
                </a:solidFill>
                <a:effectLst/>
                <a:ea typeface="Calibri" panose="020F0502020204030204" pitchFamily="34" charset="0"/>
                <a:cs typeface="Times New Roman" panose="02020603050405020304" pitchFamily="18" charset="0"/>
              </a:rPr>
              <a:t>dat</a:t>
            </a:r>
            <a:r>
              <a:rPr lang="en-GB" sz="3200" i="1" dirty="0">
                <a:solidFill>
                  <a:schemeClr val="bg1"/>
                </a:solidFill>
                <a:effectLst/>
                <a:ea typeface="Calibri" panose="020F0502020204030204" pitchFamily="34" charset="0"/>
                <a:cs typeface="Times New Roman" panose="02020603050405020304" pitchFamily="18" charset="0"/>
              </a:rPr>
              <a:t> (that,) hey dis (this) happened to me, what are you going to do? But den (then) nothing is done, and it makes you feel as though, like what happened to you wasn't a big deal. Like just get over it. </a:t>
            </a:r>
            <a:r>
              <a:rPr lang="en-GB" sz="3200" i="1" dirty="0" err="1">
                <a:solidFill>
                  <a:schemeClr val="bg1"/>
                </a:solidFill>
                <a:effectLst/>
                <a:ea typeface="Calibri" panose="020F0502020204030204" pitchFamily="34" charset="0"/>
                <a:cs typeface="Times New Roman" panose="02020603050405020304" pitchFamily="18" charset="0"/>
              </a:rPr>
              <a:t>Yuh</a:t>
            </a:r>
            <a:r>
              <a:rPr lang="en-GB" sz="3200" i="1" dirty="0">
                <a:solidFill>
                  <a:schemeClr val="bg1"/>
                </a:solidFill>
                <a:effectLst/>
                <a:ea typeface="Calibri" panose="020F0502020204030204" pitchFamily="34" charset="0"/>
                <a:cs typeface="Times New Roman" panose="02020603050405020304" pitchFamily="18" charset="0"/>
              </a:rPr>
              <a:t> </a:t>
            </a:r>
            <a:r>
              <a:rPr lang="en-GB" sz="3200" i="1" dirty="0" err="1">
                <a:solidFill>
                  <a:schemeClr val="bg1"/>
                </a:solidFill>
                <a:effectLst/>
                <a:ea typeface="Calibri" panose="020F0502020204030204" pitchFamily="34" charset="0"/>
                <a:cs typeface="Times New Roman" panose="02020603050405020304" pitchFamily="18" charset="0"/>
              </a:rPr>
              <a:t>nuh</a:t>
            </a:r>
            <a:r>
              <a:rPr lang="en-GB" sz="3200" i="1" dirty="0">
                <a:solidFill>
                  <a:schemeClr val="bg1"/>
                </a:solidFill>
                <a:effectLst/>
                <a:ea typeface="Calibri" panose="020F0502020204030204" pitchFamily="34" charset="0"/>
                <a:cs typeface="Times New Roman" panose="02020603050405020304" pitchFamily="18" charset="0"/>
              </a:rPr>
              <a:t> (you know) and it felt like that was the norm even in our society, </a:t>
            </a:r>
            <a:r>
              <a:rPr lang="en-GB" sz="3200" i="1" dirty="0" err="1">
                <a:solidFill>
                  <a:schemeClr val="bg1"/>
                </a:solidFill>
                <a:effectLst/>
                <a:ea typeface="Calibri" panose="020F0502020204030204" pitchFamily="34" charset="0"/>
                <a:cs typeface="Times New Roman" panose="02020603050405020304" pitchFamily="18" charset="0"/>
              </a:rPr>
              <a:t>dat</a:t>
            </a:r>
            <a:r>
              <a:rPr lang="en-GB" sz="3200" i="1" dirty="0">
                <a:solidFill>
                  <a:schemeClr val="bg1"/>
                </a:solidFill>
                <a:effectLst/>
                <a:ea typeface="Calibri" panose="020F0502020204030204" pitchFamily="34" charset="0"/>
                <a:cs typeface="Times New Roman" panose="02020603050405020304" pitchFamily="18" charset="0"/>
              </a:rPr>
              <a:t> (that) when something bad happens to you as a female you know, just get over it”-[Grace, 25 </a:t>
            </a:r>
            <a:r>
              <a:rPr lang="en-GB" sz="3200" i="1" dirty="0" err="1">
                <a:solidFill>
                  <a:schemeClr val="bg1"/>
                </a:solidFill>
                <a:effectLst/>
                <a:ea typeface="Calibri" panose="020F0502020204030204" pitchFamily="34" charset="0"/>
                <a:cs typeface="Times New Roman" panose="02020603050405020304" pitchFamily="18" charset="0"/>
              </a:rPr>
              <a:t>y.o</a:t>
            </a:r>
            <a:r>
              <a:rPr lang="en-GB" sz="3200" i="1" dirty="0">
                <a:solidFill>
                  <a:schemeClr val="bg1"/>
                </a:solidFill>
                <a:effectLst/>
                <a:ea typeface="Calibri" panose="020F0502020204030204" pitchFamily="34" charset="0"/>
                <a:cs typeface="Times New Roman" panose="02020603050405020304" pitchFamily="18" charset="0"/>
              </a:rPr>
              <a:t>]</a:t>
            </a:r>
            <a:endParaRPr lang="en-GB" sz="3200" dirty="0">
              <a:solidFill>
                <a:schemeClr val="bg1"/>
              </a:solidFill>
              <a:effectLst/>
              <a:ea typeface="Calibri" panose="020F0502020204030204" pitchFamily="34" charset="0"/>
              <a:cs typeface="Times New Roman" panose="02020603050405020304" pitchFamily="18" charset="0"/>
            </a:endParaRPr>
          </a:p>
          <a:p>
            <a:endParaRPr lang="en-GB" dirty="0">
              <a:solidFill>
                <a:schemeClr val="bg1"/>
              </a:solidFill>
            </a:endParaRPr>
          </a:p>
        </p:txBody>
      </p:sp>
    </p:spTree>
    <p:extLst>
      <p:ext uri="{BB962C8B-B14F-4D97-AF65-F5344CB8AC3E}">
        <p14:creationId xmlns:p14="http://schemas.microsoft.com/office/powerpoint/2010/main" val="26174707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CC6EF-7422-4EBC-AADC-337CD77657A7}"/>
              </a:ext>
            </a:extLst>
          </p:cNvPr>
          <p:cNvSpPr>
            <a:spLocks noGrp="1"/>
          </p:cNvSpPr>
          <p:nvPr>
            <p:ph type="title"/>
          </p:nvPr>
        </p:nvSpPr>
        <p:spPr/>
        <p:txBody>
          <a:bodyPr/>
          <a:lstStyle/>
          <a:p>
            <a:r>
              <a:rPr lang="en-GB" dirty="0">
                <a:solidFill>
                  <a:schemeClr val="bg1"/>
                </a:solidFill>
              </a:rPr>
              <a:t>…And the response of family members was critically important</a:t>
            </a:r>
          </a:p>
        </p:txBody>
      </p:sp>
      <p:sp>
        <p:nvSpPr>
          <p:cNvPr id="3" name="Content Placeholder 2">
            <a:extLst>
              <a:ext uri="{FF2B5EF4-FFF2-40B4-BE49-F238E27FC236}">
                <a16:creationId xmlns:a16="http://schemas.microsoft.com/office/drawing/2014/main" id="{7148BD9C-08BB-4B0A-AD4A-BB8DDE1B0D5A}"/>
              </a:ext>
            </a:extLst>
          </p:cNvPr>
          <p:cNvSpPr>
            <a:spLocks noGrp="1"/>
          </p:cNvSpPr>
          <p:nvPr>
            <p:ph idx="1"/>
          </p:nvPr>
        </p:nvSpPr>
        <p:spPr/>
        <p:txBody>
          <a:bodyPr/>
          <a:lstStyle/>
          <a:p>
            <a:pPr marL="548640" marR="548640">
              <a:lnSpc>
                <a:spcPct val="107000"/>
              </a:lnSpc>
              <a:spcBef>
                <a:spcPts val="1000"/>
              </a:spcBef>
              <a:spcAft>
                <a:spcPts val="800"/>
              </a:spcAft>
            </a:pPr>
            <a:r>
              <a:rPr lang="en-GB" sz="3200" i="1" dirty="0">
                <a:solidFill>
                  <a:schemeClr val="bg1"/>
                </a:solidFill>
                <a:effectLst/>
                <a:ea typeface="Calibri" panose="020F0502020204030204" pitchFamily="34" charset="0"/>
                <a:cs typeface="Times New Roman" panose="02020603050405020304" pitchFamily="18" charset="0"/>
              </a:rPr>
              <a:t>“she never said anything…..I didn’t get any justice from my mother. She didn’t say to me that he was wrong for doing it”- [Marie, 47, </a:t>
            </a:r>
            <a:r>
              <a:rPr lang="en-GB" sz="3200" i="1" dirty="0" err="1">
                <a:solidFill>
                  <a:schemeClr val="bg1"/>
                </a:solidFill>
                <a:effectLst/>
                <a:ea typeface="Calibri" panose="020F0502020204030204" pitchFamily="34" charset="0"/>
                <a:cs typeface="Times New Roman" panose="02020603050405020304" pitchFamily="18" charset="0"/>
              </a:rPr>
              <a:t>y.o</a:t>
            </a:r>
            <a:r>
              <a:rPr lang="en-GB" sz="3200" i="1" dirty="0">
                <a:solidFill>
                  <a:schemeClr val="bg1"/>
                </a:solidFill>
                <a:effectLst/>
                <a:ea typeface="Calibri" panose="020F0502020204030204" pitchFamily="34" charset="0"/>
                <a:cs typeface="Times New Roman" panose="02020603050405020304" pitchFamily="18" charset="0"/>
              </a:rPr>
              <a:t>]</a:t>
            </a:r>
          </a:p>
          <a:p>
            <a:pPr marL="548640" marR="548640">
              <a:lnSpc>
                <a:spcPct val="107000"/>
              </a:lnSpc>
              <a:spcAft>
                <a:spcPts val="800"/>
              </a:spcAft>
            </a:pPr>
            <a:r>
              <a:rPr lang="en-GB" sz="3200" i="1" dirty="0">
                <a:solidFill>
                  <a:schemeClr val="bg1"/>
                </a:solidFill>
                <a:effectLst/>
                <a:ea typeface="Calibri" panose="020F0502020204030204" pitchFamily="34" charset="0"/>
                <a:cs typeface="Times New Roman" panose="02020603050405020304" pitchFamily="18" charset="0"/>
              </a:rPr>
              <a:t>“Soh (so) it was terrifying fah (for) me. An </a:t>
            </a:r>
            <a:r>
              <a:rPr lang="en-GB" sz="3200" i="1" dirty="0" err="1">
                <a:solidFill>
                  <a:schemeClr val="bg1"/>
                </a:solidFill>
                <a:effectLst/>
                <a:ea typeface="Calibri" panose="020F0502020204030204" pitchFamily="34" charset="0"/>
                <a:cs typeface="Times New Roman" panose="02020603050405020304" pitchFamily="18" charset="0"/>
              </a:rPr>
              <a:t>becass</a:t>
            </a:r>
            <a:r>
              <a:rPr lang="en-GB" sz="3200" i="1" dirty="0">
                <a:solidFill>
                  <a:schemeClr val="bg1"/>
                </a:solidFill>
                <a:effectLst/>
                <a:ea typeface="Calibri" panose="020F0502020204030204" pitchFamily="34" charset="0"/>
                <a:cs typeface="Times New Roman" panose="02020603050405020304" pitchFamily="18" charset="0"/>
              </a:rPr>
              <a:t> (and because) my father wanted justice. He always drag me through it an </a:t>
            </a:r>
            <a:r>
              <a:rPr lang="en-GB" sz="3200" i="1" dirty="0" err="1">
                <a:solidFill>
                  <a:schemeClr val="bg1"/>
                </a:solidFill>
                <a:effectLst/>
                <a:ea typeface="Calibri" panose="020F0502020204030204" pitchFamily="34" charset="0"/>
                <a:cs typeface="Times New Roman" panose="02020603050405020304" pitchFamily="18" charset="0"/>
              </a:rPr>
              <a:t>seh</a:t>
            </a:r>
            <a:r>
              <a:rPr lang="en-GB" sz="3200" i="1" dirty="0">
                <a:solidFill>
                  <a:schemeClr val="bg1"/>
                </a:solidFill>
                <a:effectLst/>
                <a:ea typeface="Calibri" panose="020F0502020204030204" pitchFamily="34" charset="0"/>
                <a:cs typeface="Times New Roman" panose="02020603050405020304" pitchFamily="18" charset="0"/>
              </a:rPr>
              <a:t> (and said), come on </a:t>
            </a:r>
            <a:r>
              <a:rPr lang="en-GB" sz="3200" i="1" dirty="0" err="1">
                <a:solidFill>
                  <a:schemeClr val="bg1"/>
                </a:solidFill>
                <a:effectLst/>
                <a:ea typeface="Calibri" panose="020F0502020204030204" pitchFamily="34" charset="0"/>
                <a:cs typeface="Times New Roman" panose="02020603050405020304" pitchFamily="18" charset="0"/>
              </a:rPr>
              <a:t>wi</a:t>
            </a:r>
            <a:r>
              <a:rPr lang="en-GB" sz="3200" i="1" dirty="0">
                <a:solidFill>
                  <a:schemeClr val="bg1"/>
                </a:solidFill>
                <a:effectLst/>
                <a:ea typeface="Calibri" panose="020F0502020204030204" pitchFamily="34" charset="0"/>
                <a:cs typeface="Times New Roman" panose="02020603050405020304" pitchFamily="18" charset="0"/>
              </a:rPr>
              <a:t> (we) need fi (to) do dis (this)”- [Kelly, 29 </a:t>
            </a:r>
            <a:r>
              <a:rPr lang="en-GB" sz="3200" i="1" dirty="0" err="1">
                <a:solidFill>
                  <a:schemeClr val="bg1"/>
                </a:solidFill>
                <a:effectLst/>
                <a:ea typeface="Calibri" panose="020F0502020204030204" pitchFamily="34" charset="0"/>
                <a:cs typeface="Times New Roman" panose="02020603050405020304" pitchFamily="18" charset="0"/>
              </a:rPr>
              <a:t>y.o</a:t>
            </a:r>
            <a:r>
              <a:rPr lang="en-GB" sz="3200" i="1" dirty="0">
                <a:solidFill>
                  <a:schemeClr val="bg1"/>
                </a:solidFill>
                <a:effectLst/>
                <a:ea typeface="Calibri" panose="020F0502020204030204" pitchFamily="34" charset="0"/>
                <a:cs typeface="Times New Roman" panose="02020603050405020304" pitchFamily="18" charset="0"/>
              </a:rPr>
              <a:t>]</a:t>
            </a:r>
            <a:endParaRPr lang="en-GB" sz="3200" dirty="0">
              <a:solidFill>
                <a:schemeClr val="bg1"/>
              </a:solidFill>
              <a:effectLst/>
              <a:ea typeface="Calibri" panose="020F0502020204030204" pitchFamily="34" charset="0"/>
              <a:cs typeface="Times New Roman" panose="02020603050405020304" pitchFamily="18" charset="0"/>
            </a:endParaRPr>
          </a:p>
          <a:p>
            <a:pPr marL="548640" marR="548640">
              <a:lnSpc>
                <a:spcPct val="107000"/>
              </a:lnSpc>
              <a:spcBef>
                <a:spcPts val="1000"/>
              </a:spcBef>
              <a:spcAft>
                <a:spcPts val="800"/>
              </a:spcAft>
            </a:pPr>
            <a:endParaRPr lang="en-GB" sz="3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6900140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71500-13E0-4EE6-A08B-81EC951E469A}"/>
              </a:ext>
            </a:extLst>
          </p:cNvPr>
          <p:cNvSpPr>
            <a:spLocks noGrp="1"/>
          </p:cNvSpPr>
          <p:nvPr>
            <p:ph type="title"/>
          </p:nvPr>
        </p:nvSpPr>
        <p:spPr/>
        <p:txBody>
          <a:bodyPr/>
          <a:lstStyle/>
          <a:p>
            <a:r>
              <a:rPr lang="en-GB" dirty="0">
                <a:solidFill>
                  <a:schemeClr val="bg1"/>
                </a:solidFill>
              </a:rPr>
              <a:t>Country focus: Uganda</a:t>
            </a:r>
          </a:p>
        </p:txBody>
      </p:sp>
      <p:sp>
        <p:nvSpPr>
          <p:cNvPr id="3" name="Content Placeholder 2">
            <a:extLst>
              <a:ext uri="{FF2B5EF4-FFF2-40B4-BE49-F238E27FC236}">
                <a16:creationId xmlns:a16="http://schemas.microsoft.com/office/drawing/2014/main" id="{9F4A7888-27B8-4483-8599-DB35BB6CF64B}"/>
              </a:ext>
            </a:extLst>
          </p:cNvPr>
          <p:cNvSpPr>
            <a:spLocks noGrp="1"/>
          </p:cNvSpPr>
          <p:nvPr>
            <p:ph idx="1"/>
          </p:nvPr>
        </p:nvSpPr>
        <p:spPr/>
        <p:txBody>
          <a:bodyPr/>
          <a:lstStyle/>
          <a:p>
            <a:r>
              <a:rPr lang="en-GB" i="1" dirty="0">
                <a:solidFill>
                  <a:schemeClr val="bg1"/>
                </a:solidFill>
              </a:rPr>
              <a:t>Child marriage</a:t>
            </a:r>
          </a:p>
          <a:p>
            <a:r>
              <a:rPr lang="en-GB" dirty="0">
                <a:solidFill>
                  <a:schemeClr val="bg1"/>
                </a:solidFill>
              </a:rPr>
              <a:t>Context:</a:t>
            </a:r>
          </a:p>
          <a:p>
            <a:pPr lvl="1"/>
            <a:r>
              <a:rPr lang="en-GB" dirty="0">
                <a:solidFill>
                  <a:schemeClr val="bg1"/>
                </a:solidFill>
              </a:rPr>
              <a:t>Sub-Saharan Africa has the highest global prevalence of child marriage: 40% of girls marry &lt;18 (UNICEF, 2018) </a:t>
            </a:r>
          </a:p>
          <a:p>
            <a:pPr lvl="1"/>
            <a:r>
              <a:rPr lang="en-GB" dirty="0">
                <a:solidFill>
                  <a:schemeClr val="bg1"/>
                </a:solidFill>
              </a:rPr>
              <a:t>Legacy of the civil war in Uganda</a:t>
            </a:r>
          </a:p>
          <a:p>
            <a:pPr lvl="1"/>
            <a:r>
              <a:rPr lang="en-GB" dirty="0">
                <a:solidFill>
                  <a:schemeClr val="bg1"/>
                </a:solidFill>
              </a:rPr>
              <a:t>National Strategy to End Child Marriage &amp; Teenage Pregnancies 2014 – but the practice remains widespread</a:t>
            </a:r>
          </a:p>
          <a:p>
            <a:pPr lvl="1"/>
            <a:endParaRPr lang="en-GB" dirty="0">
              <a:solidFill>
                <a:schemeClr val="bg1"/>
              </a:solidFill>
            </a:endParaRPr>
          </a:p>
          <a:p>
            <a:pPr lvl="1"/>
            <a:endParaRPr lang="en-GB" dirty="0">
              <a:solidFill>
                <a:schemeClr val="bg1"/>
              </a:solidFill>
            </a:endParaRPr>
          </a:p>
        </p:txBody>
      </p:sp>
    </p:spTree>
    <p:extLst>
      <p:ext uri="{BB962C8B-B14F-4D97-AF65-F5344CB8AC3E}">
        <p14:creationId xmlns:p14="http://schemas.microsoft.com/office/powerpoint/2010/main" val="4066615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225C4-2944-4997-B152-08575968ADE4}"/>
              </a:ext>
            </a:extLst>
          </p:cNvPr>
          <p:cNvSpPr>
            <a:spLocks noGrp="1"/>
          </p:cNvSpPr>
          <p:nvPr>
            <p:ph type="title"/>
          </p:nvPr>
        </p:nvSpPr>
        <p:spPr/>
        <p:txBody>
          <a:bodyPr/>
          <a:lstStyle/>
          <a:p>
            <a:r>
              <a:rPr lang="en-GB" dirty="0">
                <a:solidFill>
                  <a:schemeClr val="bg1"/>
                </a:solidFill>
              </a:rPr>
              <a:t>Uganda key findings: Schooling and marriage</a:t>
            </a:r>
          </a:p>
        </p:txBody>
      </p:sp>
      <p:sp>
        <p:nvSpPr>
          <p:cNvPr id="3" name="Content Placeholder 2">
            <a:extLst>
              <a:ext uri="{FF2B5EF4-FFF2-40B4-BE49-F238E27FC236}">
                <a16:creationId xmlns:a16="http://schemas.microsoft.com/office/drawing/2014/main" id="{E6EB127E-9ADF-41A2-B0D3-0EE3A332DA42}"/>
              </a:ext>
            </a:extLst>
          </p:cNvPr>
          <p:cNvSpPr>
            <a:spLocks noGrp="1"/>
          </p:cNvSpPr>
          <p:nvPr>
            <p:ph idx="1"/>
          </p:nvPr>
        </p:nvSpPr>
        <p:spPr>
          <a:xfrm>
            <a:off x="838200" y="1690688"/>
            <a:ext cx="10515600" cy="4486275"/>
          </a:xfrm>
        </p:spPr>
        <p:txBody>
          <a:bodyPr>
            <a:normAutofit lnSpcReduction="10000"/>
          </a:bodyPr>
          <a:lstStyle/>
          <a:p>
            <a:r>
              <a:rPr lang="en-GB" i="1" dirty="0">
                <a:solidFill>
                  <a:schemeClr val="bg1"/>
                </a:solidFill>
                <a:ea typeface="Calibri" panose="020F0502020204030204" pitchFamily="34" charset="0"/>
              </a:rPr>
              <a:t>“S</a:t>
            </a:r>
            <a:r>
              <a:rPr lang="en-GB" i="1" dirty="0">
                <a:solidFill>
                  <a:schemeClr val="bg1"/>
                </a:solidFill>
                <a:effectLst/>
                <a:ea typeface="Calibri" panose="020F0502020204030204" pitchFamily="34" charset="0"/>
              </a:rPr>
              <a:t>he couldn’t afford to pay my school fees. We were very many and yet she had remained alone; so paying our school fees and meeting all our other needs was very challenging to her, she couldn’t manage.”</a:t>
            </a:r>
            <a:r>
              <a:rPr lang="en-GB" b="1" i="1" dirty="0">
                <a:solidFill>
                  <a:schemeClr val="bg1"/>
                </a:solidFill>
                <a:effectLst/>
                <a:ea typeface="Calibri" panose="020F0502020204030204" pitchFamily="34" charset="0"/>
              </a:rPr>
              <a:t>(</a:t>
            </a:r>
            <a:r>
              <a:rPr lang="en-GB" b="1" dirty="0" err="1">
                <a:solidFill>
                  <a:schemeClr val="bg1"/>
                </a:solidFill>
                <a:effectLst/>
                <a:ea typeface="Calibri" panose="020F0502020204030204" pitchFamily="34" charset="0"/>
              </a:rPr>
              <a:t>Atwendya</a:t>
            </a:r>
            <a:r>
              <a:rPr lang="en-GB" b="1" dirty="0">
                <a:solidFill>
                  <a:schemeClr val="bg1"/>
                </a:solidFill>
                <a:effectLst/>
                <a:ea typeface="Calibri" panose="020F0502020204030204" pitchFamily="34" charset="0"/>
              </a:rPr>
              <a:t>,</a:t>
            </a:r>
            <a:r>
              <a:rPr lang="en-GB" dirty="0">
                <a:solidFill>
                  <a:schemeClr val="bg1"/>
                </a:solidFill>
                <a:effectLst/>
                <a:ea typeface="Calibri" panose="020F0502020204030204" pitchFamily="34" charset="0"/>
              </a:rPr>
              <a:t> a </a:t>
            </a:r>
            <a:r>
              <a:rPr lang="en-GB" b="1" dirty="0">
                <a:solidFill>
                  <a:schemeClr val="bg1"/>
                </a:solidFill>
                <a:effectLst/>
                <a:ea typeface="Calibri" panose="020F0502020204030204" pitchFamily="34" charset="0"/>
              </a:rPr>
              <a:t>Child Marriage Survivor)</a:t>
            </a:r>
          </a:p>
          <a:p>
            <a:endParaRPr lang="en-GB" b="1" dirty="0">
              <a:solidFill>
                <a:schemeClr val="bg1"/>
              </a:solidFill>
            </a:endParaRPr>
          </a:p>
          <a:p>
            <a:r>
              <a:rPr lang="en-GB" i="1" dirty="0">
                <a:solidFill>
                  <a:schemeClr val="bg1"/>
                </a:solidFill>
                <a:effectLst/>
                <a:ea typeface="Calibri" panose="020F0502020204030204" pitchFamily="34" charset="0"/>
              </a:rPr>
              <a:t>“Those girls, no parent will tell her that you go and get married to Junior, no. They will make the decision for themselves; to get married when they are below 18 years. They think they are mature, and when you send her to fetch water she does not come back; and when you reprimand her, she will say that you are mistreating her, then she runs away and gets married.”</a:t>
            </a:r>
            <a:r>
              <a:rPr lang="en-GB" dirty="0">
                <a:solidFill>
                  <a:schemeClr val="bg1"/>
                </a:solidFill>
                <a:effectLst/>
                <a:ea typeface="Calibri" panose="020F0502020204030204" pitchFamily="34" charset="0"/>
              </a:rPr>
              <a:t> </a:t>
            </a:r>
            <a:r>
              <a:rPr lang="en-GB" b="1" dirty="0">
                <a:solidFill>
                  <a:schemeClr val="bg1"/>
                </a:solidFill>
                <a:effectLst/>
                <a:ea typeface="Calibri" panose="020F0502020204030204" pitchFamily="34" charset="0"/>
              </a:rPr>
              <a:t>(FGD with Female Community Members, Central Region)</a:t>
            </a:r>
            <a:endParaRPr lang="en-GB" dirty="0">
              <a:solidFill>
                <a:schemeClr val="bg1"/>
              </a:solidFill>
              <a:effectLst/>
              <a:ea typeface="Calibri" panose="020F0502020204030204" pitchFamily="34" charset="0"/>
            </a:endParaRPr>
          </a:p>
          <a:p>
            <a:endParaRPr lang="en-GB" dirty="0"/>
          </a:p>
        </p:txBody>
      </p:sp>
    </p:spTree>
    <p:extLst>
      <p:ext uri="{BB962C8B-B14F-4D97-AF65-F5344CB8AC3E}">
        <p14:creationId xmlns:p14="http://schemas.microsoft.com/office/powerpoint/2010/main" val="22692925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C7144-030E-4E46-BADF-29E7D4C0F2C3}"/>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B0BA091B-7B49-4E5E-BA2A-5C9611330730}"/>
              </a:ext>
            </a:extLst>
          </p:cNvPr>
          <p:cNvSpPr>
            <a:spLocks noGrp="1"/>
          </p:cNvSpPr>
          <p:nvPr>
            <p:ph idx="1"/>
          </p:nvPr>
        </p:nvSpPr>
        <p:spPr>
          <a:xfrm>
            <a:off x="838200" y="365125"/>
            <a:ext cx="10515600" cy="5811838"/>
          </a:xfrm>
        </p:spPr>
        <p:txBody>
          <a:bodyPr>
            <a:normAutofit fontScale="92500" lnSpcReduction="20000"/>
          </a:bodyPr>
          <a:lstStyle/>
          <a:p>
            <a:pPr marL="457200" algn="just">
              <a:lnSpc>
                <a:spcPct val="115000"/>
              </a:lnSpc>
              <a:spcAft>
                <a:spcPts val="10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GB" sz="3200" i="1" dirty="0">
                <a:solidFill>
                  <a:schemeClr val="bg1"/>
                </a:solidFill>
                <a:effectLst/>
                <a:ea typeface="Calibri" panose="020F0502020204030204" pitchFamily="34" charset="0"/>
              </a:rPr>
              <a:t>Me there wasn’t really anything wrong but only bad friends who advised me to go for marriage and I thought that was the right decision and later realized it was a bad decision. </a:t>
            </a:r>
            <a:r>
              <a:rPr lang="en-GB" sz="3200" b="1" dirty="0">
                <a:solidFill>
                  <a:schemeClr val="bg1"/>
                </a:solidFill>
                <a:effectLst/>
                <a:ea typeface="Calibri" panose="020F0502020204030204" pitchFamily="34" charset="0"/>
              </a:rPr>
              <a:t>(</a:t>
            </a:r>
            <a:r>
              <a:rPr lang="en-GB" sz="3200" b="1" dirty="0" err="1">
                <a:solidFill>
                  <a:schemeClr val="bg1"/>
                </a:solidFill>
                <a:effectLst/>
                <a:ea typeface="Calibri" panose="020F0502020204030204" pitchFamily="34" charset="0"/>
              </a:rPr>
              <a:t>Ayaa</a:t>
            </a:r>
            <a:r>
              <a:rPr lang="en-GB" sz="3200" b="1" dirty="0">
                <a:solidFill>
                  <a:schemeClr val="bg1"/>
                </a:solidFill>
                <a:effectLst/>
                <a:ea typeface="Calibri" panose="020F0502020204030204" pitchFamily="34" charset="0"/>
              </a:rPr>
              <a:t>, a Child Marriage Survivor)</a:t>
            </a:r>
            <a:endParaRPr lang="en-GB" sz="3200" dirty="0">
              <a:solidFill>
                <a:schemeClr val="bg1"/>
              </a:solidFill>
              <a:effectLst/>
              <a:ea typeface="Calibri" panose="020F0502020204030204" pitchFamily="34" charset="0"/>
            </a:endParaRPr>
          </a:p>
          <a:p>
            <a:pPr marL="457200" algn="just">
              <a:lnSpc>
                <a:spcPct val="115000"/>
              </a:lnSpc>
              <a:spcAft>
                <a:spcPts val="10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GB" sz="3200" i="1" dirty="0">
                <a:solidFill>
                  <a:schemeClr val="bg1"/>
                </a:solidFill>
                <a:effectLst/>
                <a:ea typeface="Calibri" panose="020F0502020204030204" pitchFamily="34" charset="0"/>
              </a:rPr>
              <a:t>I think it’s mainly peer pressure that drives girls to get married, especially when they are in groups with fellow teenagers, they tend to go to music shows and concerts, dance clubs, where they get men who marry them. For example, I remember when I was still in school some friends would tell me about having boyfriends who usually bought them nice clothes and other luxuries. So they were trying to advise me to get one. </a:t>
            </a:r>
            <a:r>
              <a:rPr lang="en-GB" sz="3200" b="1" dirty="0">
                <a:solidFill>
                  <a:schemeClr val="bg1"/>
                </a:solidFill>
                <a:effectLst/>
                <a:ea typeface="Calibri" panose="020F0502020204030204" pitchFamily="34" charset="0"/>
              </a:rPr>
              <a:t>(</a:t>
            </a:r>
            <a:r>
              <a:rPr lang="en-GB" sz="3200" b="1" dirty="0" err="1">
                <a:solidFill>
                  <a:schemeClr val="bg1"/>
                </a:solidFill>
                <a:effectLst/>
                <a:ea typeface="Calibri" panose="020F0502020204030204" pitchFamily="34" charset="0"/>
              </a:rPr>
              <a:t>Atwendya</a:t>
            </a:r>
            <a:r>
              <a:rPr lang="en-GB" sz="3200" b="1" dirty="0">
                <a:solidFill>
                  <a:schemeClr val="bg1"/>
                </a:solidFill>
                <a:effectLst/>
                <a:ea typeface="Calibri" panose="020F0502020204030204" pitchFamily="34" charset="0"/>
              </a:rPr>
              <a:t>,</a:t>
            </a:r>
            <a:r>
              <a:rPr lang="en-GB" sz="3200" dirty="0">
                <a:solidFill>
                  <a:schemeClr val="bg1"/>
                </a:solidFill>
                <a:effectLst/>
                <a:ea typeface="Calibri" panose="020F0502020204030204" pitchFamily="34" charset="0"/>
              </a:rPr>
              <a:t> </a:t>
            </a:r>
            <a:r>
              <a:rPr lang="en-GB" sz="3200" b="1" dirty="0">
                <a:solidFill>
                  <a:schemeClr val="bg1"/>
                </a:solidFill>
                <a:effectLst/>
                <a:ea typeface="Calibri" panose="020F0502020204030204" pitchFamily="34" charset="0"/>
              </a:rPr>
              <a:t>a</a:t>
            </a:r>
            <a:r>
              <a:rPr lang="en-GB" sz="3200" dirty="0">
                <a:solidFill>
                  <a:schemeClr val="bg1"/>
                </a:solidFill>
                <a:effectLst/>
                <a:ea typeface="Calibri" panose="020F0502020204030204" pitchFamily="34" charset="0"/>
              </a:rPr>
              <a:t> </a:t>
            </a:r>
            <a:r>
              <a:rPr lang="en-GB" sz="3200" b="1" dirty="0">
                <a:solidFill>
                  <a:schemeClr val="bg1"/>
                </a:solidFill>
                <a:effectLst/>
                <a:ea typeface="Calibri" panose="020F0502020204030204" pitchFamily="34" charset="0"/>
              </a:rPr>
              <a:t>Child Marriage Survivor</a:t>
            </a:r>
            <a:r>
              <a:rPr lang="en-GB" sz="3200" dirty="0">
                <a:solidFill>
                  <a:schemeClr val="bg1"/>
                </a:solidFill>
                <a:effectLst/>
                <a:ea typeface="Calibri" panose="020F0502020204030204" pitchFamily="34" charset="0"/>
              </a:rPr>
              <a:t>)</a:t>
            </a:r>
          </a:p>
          <a:p>
            <a:endParaRPr lang="en-GB" dirty="0"/>
          </a:p>
        </p:txBody>
      </p:sp>
    </p:spTree>
    <p:extLst>
      <p:ext uri="{BB962C8B-B14F-4D97-AF65-F5344CB8AC3E}">
        <p14:creationId xmlns:p14="http://schemas.microsoft.com/office/powerpoint/2010/main" val="269579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812DB-BBF0-4C13-B5EA-BE90DE2E5595}"/>
              </a:ext>
            </a:extLst>
          </p:cNvPr>
          <p:cNvSpPr>
            <a:spLocks noGrp="1"/>
          </p:cNvSpPr>
          <p:nvPr>
            <p:ph type="title"/>
          </p:nvPr>
        </p:nvSpPr>
        <p:spPr/>
        <p:txBody>
          <a:bodyPr/>
          <a:lstStyle/>
          <a:p>
            <a:r>
              <a:rPr lang="en-GB" dirty="0">
                <a:solidFill>
                  <a:schemeClr val="bg1"/>
                </a:solidFill>
              </a:rPr>
              <a:t>The role of teen pregnancy</a:t>
            </a:r>
          </a:p>
        </p:txBody>
      </p:sp>
      <p:sp>
        <p:nvSpPr>
          <p:cNvPr id="3" name="Content Placeholder 2">
            <a:extLst>
              <a:ext uri="{FF2B5EF4-FFF2-40B4-BE49-F238E27FC236}">
                <a16:creationId xmlns:a16="http://schemas.microsoft.com/office/drawing/2014/main" id="{BB819AC9-703D-440A-A51E-B134FDC6F10B}"/>
              </a:ext>
            </a:extLst>
          </p:cNvPr>
          <p:cNvSpPr>
            <a:spLocks noGrp="1"/>
          </p:cNvSpPr>
          <p:nvPr>
            <p:ph idx="1"/>
          </p:nvPr>
        </p:nvSpPr>
        <p:spPr/>
        <p:txBody>
          <a:bodyPr/>
          <a:lstStyle/>
          <a:p>
            <a:r>
              <a:rPr lang="en-GB" i="1" dirty="0">
                <a:solidFill>
                  <a:schemeClr val="bg1"/>
                </a:solidFill>
                <a:effectLst/>
                <a:ea typeface="Calibri" panose="020F0502020204030204" pitchFamily="34" charset="0"/>
              </a:rPr>
              <a:t>Some few girls take themselves into child marriage, but the vast majority are forced into it. Sometimes events happen to the child which force them into child marriage. For example, they may be carrying an unplanned pregnancy with no other viable solution to the problem. She might be forced to leave the current home where she has been staying because her parents insist that she must leave. Then she goes to live with the boy who impregnated her. Alternatively, the girl may have been found in a compromising position with the boy and then fears to return to her parents. Therefore, she decides to permanently elope with the boy. </a:t>
            </a:r>
            <a:r>
              <a:rPr lang="en-GB" b="1" dirty="0">
                <a:solidFill>
                  <a:schemeClr val="bg1"/>
                </a:solidFill>
                <a:effectLst/>
                <a:ea typeface="Calibri" panose="020F0502020204030204" pitchFamily="34" charset="0"/>
              </a:rPr>
              <a:t>(FGD with Male Community Members, Central Region)</a:t>
            </a:r>
            <a:endParaRPr lang="en-GB" dirty="0">
              <a:solidFill>
                <a:schemeClr val="bg1"/>
              </a:solidFill>
              <a:effectLst/>
              <a:ea typeface="Calibri" panose="020F0502020204030204" pitchFamily="34" charset="0"/>
            </a:endParaRPr>
          </a:p>
          <a:p>
            <a:endParaRPr lang="en-GB" dirty="0"/>
          </a:p>
        </p:txBody>
      </p:sp>
    </p:spTree>
    <p:extLst>
      <p:ext uri="{BB962C8B-B14F-4D97-AF65-F5344CB8AC3E}">
        <p14:creationId xmlns:p14="http://schemas.microsoft.com/office/powerpoint/2010/main" val="41960723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985CE-AA23-4D0F-BDEF-86B97AE497C7}"/>
              </a:ext>
            </a:extLst>
          </p:cNvPr>
          <p:cNvSpPr>
            <a:spLocks noGrp="1"/>
          </p:cNvSpPr>
          <p:nvPr>
            <p:ph type="title"/>
          </p:nvPr>
        </p:nvSpPr>
        <p:spPr/>
        <p:txBody>
          <a:bodyPr/>
          <a:lstStyle/>
          <a:p>
            <a:r>
              <a:rPr lang="en-GB" dirty="0">
                <a:solidFill>
                  <a:schemeClr val="bg1"/>
                </a:solidFill>
              </a:rPr>
              <a:t>Abuse in the family home:</a:t>
            </a:r>
          </a:p>
        </p:txBody>
      </p:sp>
      <p:sp>
        <p:nvSpPr>
          <p:cNvPr id="3" name="Content Placeholder 2">
            <a:extLst>
              <a:ext uri="{FF2B5EF4-FFF2-40B4-BE49-F238E27FC236}">
                <a16:creationId xmlns:a16="http://schemas.microsoft.com/office/drawing/2014/main" id="{70CE895B-02C0-45A1-A633-5424EA0C31C0}"/>
              </a:ext>
            </a:extLst>
          </p:cNvPr>
          <p:cNvSpPr>
            <a:spLocks noGrp="1"/>
          </p:cNvSpPr>
          <p:nvPr>
            <p:ph idx="1"/>
          </p:nvPr>
        </p:nvSpPr>
        <p:spPr/>
        <p:txBody>
          <a:bodyPr/>
          <a:lstStyle/>
          <a:p>
            <a:r>
              <a:rPr lang="en-GB" sz="3200" i="1" dirty="0">
                <a:solidFill>
                  <a:schemeClr val="bg1"/>
                </a:solidFill>
                <a:effectLst/>
                <a:ea typeface="Calibri" panose="020F0502020204030204" pitchFamily="34" charset="0"/>
              </a:rPr>
              <a:t>For me I got married when I was only 13 years old because both of my parents died. I was staying with my uncle, but my uncle’s wife was very harsh towards me. Whenever she was at home, even eating was a problem. I would only get some relief when she was not at home. I never had anyone to cater for my basic needs, life was hard, so when I met my husband, I thought life would be better… </a:t>
            </a:r>
            <a:r>
              <a:rPr lang="en-GB" sz="3200" b="1" dirty="0">
                <a:solidFill>
                  <a:schemeClr val="bg1"/>
                </a:solidFill>
                <a:effectLst/>
                <a:ea typeface="Calibri" panose="020F0502020204030204" pitchFamily="34" charset="0"/>
              </a:rPr>
              <a:t>(FGD with Female Community Members, Northern Region)</a:t>
            </a:r>
            <a:endParaRPr lang="en-GB" sz="3200" dirty="0">
              <a:solidFill>
                <a:schemeClr val="bg1"/>
              </a:solidFill>
              <a:effectLst/>
              <a:ea typeface="Calibri" panose="020F0502020204030204" pitchFamily="34" charset="0"/>
            </a:endParaRPr>
          </a:p>
          <a:p>
            <a:endParaRPr lang="en-GB" dirty="0"/>
          </a:p>
        </p:txBody>
      </p:sp>
    </p:spTree>
    <p:extLst>
      <p:ext uri="{BB962C8B-B14F-4D97-AF65-F5344CB8AC3E}">
        <p14:creationId xmlns:p14="http://schemas.microsoft.com/office/powerpoint/2010/main" val="42248374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29154-1C2E-4642-B97F-B9557060B628}"/>
              </a:ext>
            </a:extLst>
          </p:cNvPr>
          <p:cNvSpPr>
            <a:spLocks noGrp="1"/>
          </p:cNvSpPr>
          <p:nvPr>
            <p:ph type="title"/>
          </p:nvPr>
        </p:nvSpPr>
        <p:spPr/>
        <p:txBody>
          <a:bodyPr/>
          <a:lstStyle/>
          <a:p>
            <a:r>
              <a:rPr lang="en-GB" dirty="0">
                <a:solidFill>
                  <a:schemeClr val="bg1"/>
                </a:solidFill>
              </a:rPr>
              <a:t>The legacy of war</a:t>
            </a:r>
          </a:p>
        </p:txBody>
      </p:sp>
      <p:sp>
        <p:nvSpPr>
          <p:cNvPr id="3" name="Content Placeholder 2">
            <a:extLst>
              <a:ext uri="{FF2B5EF4-FFF2-40B4-BE49-F238E27FC236}">
                <a16:creationId xmlns:a16="http://schemas.microsoft.com/office/drawing/2014/main" id="{39F68C72-767B-49E0-8F02-8DC416306508}"/>
              </a:ext>
            </a:extLst>
          </p:cNvPr>
          <p:cNvSpPr>
            <a:spLocks noGrp="1"/>
          </p:cNvSpPr>
          <p:nvPr>
            <p:ph idx="1"/>
          </p:nvPr>
        </p:nvSpPr>
        <p:spPr/>
        <p:txBody>
          <a:bodyPr>
            <a:normAutofit fontScale="92500" lnSpcReduction="10000"/>
          </a:bodyPr>
          <a:lstStyle/>
          <a:p>
            <a:r>
              <a:rPr lang="en-GB" sz="3200" i="1" dirty="0">
                <a:solidFill>
                  <a:schemeClr val="bg1"/>
                </a:solidFill>
                <a:effectLst/>
                <a:ea typeface="Calibri" panose="020F0502020204030204" pitchFamily="34" charset="0"/>
              </a:rPr>
              <a:t>First of all, I wasn’t interested in getting married by that time, but I was abducted by LRA rebels when I was 12 years old and forcefully given to a man who impregnated me then I gave birth to a baby. </a:t>
            </a:r>
            <a:r>
              <a:rPr lang="en-GB" sz="3200" b="1" dirty="0">
                <a:solidFill>
                  <a:schemeClr val="bg1"/>
                </a:solidFill>
                <a:effectLst/>
                <a:ea typeface="Calibri" panose="020F0502020204030204" pitchFamily="34" charset="0"/>
              </a:rPr>
              <a:t>(</a:t>
            </a:r>
            <a:r>
              <a:rPr lang="en-GB" sz="3200" b="1" dirty="0" err="1">
                <a:solidFill>
                  <a:schemeClr val="bg1"/>
                </a:solidFill>
                <a:effectLst/>
                <a:ea typeface="Calibri" panose="020F0502020204030204" pitchFamily="34" charset="0"/>
              </a:rPr>
              <a:t>Acaa</a:t>
            </a:r>
            <a:r>
              <a:rPr lang="en-GB" sz="3200" b="1" dirty="0">
                <a:solidFill>
                  <a:schemeClr val="bg1"/>
                </a:solidFill>
                <a:effectLst/>
                <a:ea typeface="Calibri" panose="020F0502020204030204" pitchFamily="34" charset="0"/>
              </a:rPr>
              <a:t>, a Child Marriage Survivor)</a:t>
            </a:r>
            <a:endParaRPr lang="en-GB" sz="3200" dirty="0">
              <a:solidFill>
                <a:schemeClr val="bg1"/>
              </a:solidFill>
              <a:effectLst/>
              <a:ea typeface="Calibri" panose="020F0502020204030204" pitchFamily="34" charset="0"/>
            </a:endParaRPr>
          </a:p>
          <a:p>
            <a:endParaRPr lang="en-GB" sz="3200" dirty="0">
              <a:solidFill>
                <a:schemeClr val="bg1"/>
              </a:solidFill>
              <a:ea typeface="Calibri" panose="020F0502020204030204" pitchFamily="34" charset="0"/>
            </a:endParaRPr>
          </a:p>
          <a:p>
            <a:r>
              <a:rPr lang="en-GB" sz="3200" i="1" dirty="0">
                <a:solidFill>
                  <a:schemeClr val="bg1"/>
                </a:solidFill>
                <a:effectLst/>
                <a:ea typeface="Calibri" panose="020F0502020204030204" pitchFamily="34" charset="0"/>
              </a:rPr>
              <a:t>When there is conflict you find that families live in unsafe regions like what happened here with the LRA activities. In these kinds of circumstances, you find that parents may genuinely believe that marrying their daughters is the best way to protect them from danger. </a:t>
            </a:r>
            <a:r>
              <a:rPr lang="en-GB" sz="3200" b="1" dirty="0">
                <a:solidFill>
                  <a:schemeClr val="bg1"/>
                </a:solidFill>
                <a:effectLst/>
                <a:ea typeface="Calibri" panose="020F0502020204030204" pitchFamily="34" charset="0"/>
              </a:rPr>
              <a:t>(</a:t>
            </a:r>
            <a:r>
              <a:rPr lang="en-GB" sz="3200" b="1" dirty="0" err="1">
                <a:solidFill>
                  <a:schemeClr val="bg1"/>
                </a:solidFill>
                <a:effectLst/>
                <a:ea typeface="Calibri" panose="020F0502020204030204" pitchFamily="34" charset="0"/>
              </a:rPr>
              <a:t>Atuku</a:t>
            </a:r>
            <a:r>
              <a:rPr lang="en-GB" sz="3200" b="1" dirty="0">
                <a:solidFill>
                  <a:schemeClr val="bg1"/>
                </a:solidFill>
                <a:effectLst/>
                <a:ea typeface="Calibri" panose="020F0502020204030204" pitchFamily="34" charset="0"/>
              </a:rPr>
              <a:t>, a Child Marriage Survivor)</a:t>
            </a:r>
            <a:endParaRPr lang="en-GB" sz="3200" dirty="0">
              <a:solidFill>
                <a:schemeClr val="bg1"/>
              </a:solidFill>
              <a:effectLst/>
              <a:ea typeface="Calibri" panose="020F0502020204030204" pitchFamily="34" charset="0"/>
            </a:endParaRPr>
          </a:p>
          <a:p>
            <a:endParaRPr lang="en-GB" dirty="0"/>
          </a:p>
        </p:txBody>
      </p:sp>
    </p:spTree>
    <p:extLst>
      <p:ext uri="{BB962C8B-B14F-4D97-AF65-F5344CB8AC3E}">
        <p14:creationId xmlns:p14="http://schemas.microsoft.com/office/powerpoint/2010/main" val="2033476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51266-C708-4068-949D-EB31A24E46EE}"/>
              </a:ext>
            </a:extLst>
          </p:cNvPr>
          <p:cNvSpPr>
            <a:spLocks noGrp="1"/>
          </p:cNvSpPr>
          <p:nvPr>
            <p:ph type="title"/>
          </p:nvPr>
        </p:nvSpPr>
        <p:spPr/>
        <p:txBody>
          <a:bodyPr/>
          <a:lstStyle/>
          <a:p>
            <a:r>
              <a:rPr lang="en-GB" dirty="0">
                <a:solidFill>
                  <a:schemeClr val="bg1"/>
                </a:solidFill>
              </a:rPr>
              <a:t>Qualitative research: Key assumptions</a:t>
            </a:r>
          </a:p>
        </p:txBody>
      </p:sp>
      <p:sp>
        <p:nvSpPr>
          <p:cNvPr id="3" name="Content Placeholder 2">
            <a:extLst>
              <a:ext uri="{FF2B5EF4-FFF2-40B4-BE49-F238E27FC236}">
                <a16:creationId xmlns:a16="http://schemas.microsoft.com/office/drawing/2014/main" id="{F9F4A8B4-4C6A-443F-BC15-A1FED9D420FA}"/>
              </a:ext>
            </a:extLst>
          </p:cNvPr>
          <p:cNvSpPr>
            <a:spLocks noGrp="1"/>
          </p:cNvSpPr>
          <p:nvPr>
            <p:ph idx="1"/>
          </p:nvPr>
        </p:nvSpPr>
        <p:spPr/>
        <p:txBody>
          <a:bodyPr>
            <a:normAutofit/>
          </a:bodyPr>
          <a:lstStyle/>
          <a:p>
            <a:r>
              <a:rPr lang="en-GB" sz="3200" dirty="0">
                <a:solidFill>
                  <a:schemeClr val="bg1"/>
                </a:solidFill>
              </a:rPr>
              <a:t>Knowledge is always context-specific</a:t>
            </a:r>
          </a:p>
          <a:p>
            <a:r>
              <a:rPr lang="en-GB" sz="3200" dirty="0">
                <a:solidFill>
                  <a:schemeClr val="bg1"/>
                </a:solidFill>
              </a:rPr>
              <a:t>Valuing research participants’ subjective experience</a:t>
            </a:r>
          </a:p>
          <a:p>
            <a:r>
              <a:rPr lang="en-GB" sz="3200" dirty="0">
                <a:solidFill>
                  <a:schemeClr val="bg1"/>
                </a:solidFill>
              </a:rPr>
              <a:t>Focus on ‘naturally occurring’ data: better reflection of the ‘real world’</a:t>
            </a:r>
          </a:p>
          <a:p>
            <a:r>
              <a:rPr lang="en-GB" sz="3200" dirty="0">
                <a:solidFill>
                  <a:schemeClr val="bg1"/>
                </a:solidFill>
              </a:rPr>
              <a:t>Critical and questioning perspective on life</a:t>
            </a:r>
          </a:p>
          <a:p>
            <a:r>
              <a:rPr lang="en-GB" sz="3200" dirty="0">
                <a:solidFill>
                  <a:schemeClr val="bg1"/>
                </a:solidFill>
              </a:rPr>
              <a:t>Interest in meaning over measurement</a:t>
            </a:r>
          </a:p>
          <a:p>
            <a:r>
              <a:rPr lang="en-GB" sz="3200" dirty="0">
                <a:solidFill>
                  <a:schemeClr val="bg1"/>
                </a:solidFill>
              </a:rPr>
              <a:t>Importance in creating games that resonate</a:t>
            </a:r>
          </a:p>
          <a:p>
            <a:endParaRPr lang="en-GB" sz="3200" dirty="0"/>
          </a:p>
        </p:txBody>
      </p:sp>
    </p:spTree>
    <p:extLst>
      <p:ext uri="{BB962C8B-B14F-4D97-AF65-F5344CB8AC3E}">
        <p14:creationId xmlns:p14="http://schemas.microsoft.com/office/powerpoint/2010/main" val="28303392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FF605-5615-4915-9C11-A737F5E00CFE}"/>
              </a:ext>
            </a:extLst>
          </p:cNvPr>
          <p:cNvSpPr>
            <a:spLocks noGrp="1"/>
          </p:cNvSpPr>
          <p:nvPr>
            <p:ph type="title"/>
          </p:nvPr>
        </p:nvSpPr>
        <p:spPr/>
        <p:txBody>
          <a:bodyPr/>
          <a:lstStyle/>
          <a:p>
            <a:r>
              <a:rPr lang="en-GB" dirty="0">
                <a:solidFill>
                  <a:schemeClr val="bg1"/>
                </a:solidFill>
              </a:rPr>
              <a:t>Country focus: UK</a:t>
            </a:r>
          </a:p>
        </p:txBody>
      </p:sp>
      <p:sp>
        <p:nvSpPr>
          <p:cNvPr id="3" name="Content Placeholder 2">
            <a:extLst>
              <a:ext uri="{FF2B5EF4-FFF2-40B4-BE49-F238E27FC236}">
                <a16:creationId xmlns:a16="http://schemas.microsoft.com/office/drawing/2014/main" id="{1D146E1B-48B0-4B6B-BD84-5DC0F2140A58}"/>
              </a:ext>
            </a:extLst>
          </p:cNvPr>
          <p:cNvSpPr>
            <a:spLocks noGrp="1"/>
          </p:cNvSpPr>
          <p:nvPr>
            <p:ph idx="1"/>
          </p:nvPr>
        </p:nvSpPr>
        <p:spPr/>
        <p:txBody>
          <a:bodyPr/>
          <a:lstStyle/>
          <a:p>
            <a:r>
              <a:rPr lang="en-GB" i="1" dirty="0">
                <a:solidFill>
                  <a:schemeClr val="bg1"/>
                </a:solidFill>
              </a:rPr>
              <a:t>Survival of intimate partner violence / barriers to leaving violent relationships</a:t>
            </a:r>
          </a:p>
          <a:p>
            <a:r>
              <a:rPr lang="en-GB" dirty="0">
                <a:solidFill>
                  <a:schemeClr val="bg1"/>
                </a:solidFill>
              </a:rPr>
              <a:t>Context:</a:t>
            </a:r>
          </a:p>
          <a:p>
            <a:pPr lvl="1"/>
            <a:r>
              <a:rPr lang="en-GB" dirty="0">
                <a:solidFill>
                  <a:schemeClr val="bg1"/>
                </a:solidFill>
              </a:rPr>
              <a:t>High prevalence of IPV among women in the UK: 13-31% in population studies; 13-41% in clinical studies (Feder et al. 2009)</a:t>
            </a:r>
          </a:p>
          <a:p>
            <a:pPr lvl="1"/>
            <a:r>
              <a:rPr lang="en-GB" dirty="0">
                <a:solidFill>
                  <a:schemeClr val="bg1"/>
                </a:solidFill>
              </a:rPr>
              <a:t>Likely to be under-estimates</a:t>
            </a:r>
          </a:p>
          <a:p>
            <a:pPr lvl="1"/>
            <a:r>
              <a:rPr lang="en-GB" dirty="0">
                <a:solidFill>
                  <a:schemeClr val="bg1"/>
                </a:solidFill>
              </a:rPr>
              <a:t>Growth of new network technologies (social media, mobile phones, tracking) enable new forms of control (Bailey et al., under review)</a:t>
            </a:r>
          </a:p>
          <a:p>
            <a:pPr lvl="1"/>
            <a:endParaRPr lang="en-GB" dirty="0">
              <a:solidFill>
                <a:schemeClr val="bg1"/>
              </a:solidFill>
            </a:endParaRPr>
          </a:p>
        </p:txBody>
      </p:sp>
    </p:spTree>
    <p:extLst>
      <p:ext uri="{BB962C8B-B14F-4D97-AF65-F5344CB8AC3E}">
        <p14:creationId xmlns:p14="http://schemas.microsoft.com/office/powerpoint/2010/main" val="3921565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C8472-0C24-468F-AC7A-020C1760D130}"/>
              </a:ext>
            </a:extLst>
          </p:cNvPr>
          <p:cNvSpPr>
            <a:spLocks noGrp="1"/>
          </p:cNvSpPr>
          <p:nvPr>
            <p:ph type="title"/>
          </p:nvPr>
        </p:nvSpPr>
        <p:spPr/>
        <p:txBody>
          <a:bodyPr/>
          <a:lstStyle/>
          <a:p>
            <a:r>
              <a:rPr lang="en-GB" dirty="0">
                <a:solidFill>
                  <a:schemeClr val="bg1"/>
                </a:solidFill>
              </a:rPr>
              <a:t>Key findings: UK – importance of non-physical abuse</a:t>
            </a:r>
          </a:p>
        </p:txBody>
      </p:sp>
      <p:sp>
        <p:nvSpPr>
          <p:cNvPr id="3" name="Content Placeholder 2">
            <a:extLst>
              <a:ext uri="{FF2B5EF4-FFF2-40B4-BE49-F238E27FC236}">
                <a16:creationId xmlns:a16="http://schemas.microsoft.com/office/drawing/2014/main" id="{4346F8BE-F150-43CF-B8FF-869F20D080ED}"/>
              </a:ext>
            </a:extLst>
          </p:cNvPr>
          <p:cNvSpPr>
            <a:spLocks noGrp="1"/>
          </p:cNvSpPr>
          <p:nvPr>
            <p:ph idx="1"/>
          </p:nvPr>
        </p:nvSpPr>
        <p:spPr/>
        <p:txBody>
          <a:bodyPr/>
          <a:lstStyle/>
          <a:p>
            <a:r>
              <a:rPr lang="en-GB" sz="3200" dirty="0">
                <a:solidFill>
                  <a:schemeClr val="bg1"/>
                </a:solidFill>
                <a:effectLst/>
                <a:ea typeface="MS Mincho" panose="02020609040205080304" pitchFamily="49" charset="-128"/>
                <a:cs typeface="Calibri" panose="020F0502020204030204" pitchFamily="34" charset="0"/>
              </a:rPr>
              <a:t>‘From my experiences it can be different for everyone, I’ve heard people say sort of domestic violence they think automatically of you know, people getting punched and hit, but it’s not just that, that’s just part of it, so it’s the emotional stuff that comes with it, and the control, and... to me that’s worse than being sort of physically assaulted, which sounds really backwards but for me, I’d take a punch in the face every day, like, quite happily’ (ST).</a:t>
            </a:r>
          </a:p>
          <a:p>
            <a:endParaRPr lang="en-GB" dirty="0"/>
          </a:p>
        </p:txBody>
      </p:sp>
    </p:spTree>
    <p:extLst>
      <p:ext uri="{BB962C8B-B14F-4D97-AF65-F5344CB8AC3E}">
        <p14:creationId xmlns:p14="http://schemas.microsoft.com/office/powerpoint/2010/main" val="21453507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A50C4-9DB3-4701-A2B4-BFD426BE5B27}"/>
              </a:ext>
            </a:extLst>
          </p:cNvPr>
          <p:cNvSpPr>
            <a:spLocks noGrp="1"/>
          </p:cNvSpPr>
          <p:nvPr>
            <p:ph type="title"/>
          </p:nvPr>
        </p:nvSpPr>
        <p:spPr/>
        <p:txBody>
          <a:bodyPr/>
          <a:lstStyle/>
          <a:p>
            <a:r>
              <a:rPr lang="en-GB" dirty="0">
                <a:solidFill>
                  <a:schemeClr val="bg1"/>
                </a:solidFill>
              </a:rPr>
              <a:t>Sexist/ anti-woman cultural norms</a:t>
            </a:r>
          </a:p>
        </p:txBody>
      </p:sp>
      <p:sp>
        <p:nvSpPr>
          <p:cNvPr id="3" name="Content Placeholder 2">
            <a:extLst>
              <a:ext uri="{FF2B5EF4-FFF2-40B4-BE49-F238E27FC236}">
                <a16:creationId xmlns:a16="http://schemas.microsoft.com/office/drawing/2014/main" id="{16B23F10-BF4D-4D91-AF3F-1A63E6B441E1}"/>
              </a:ext>
            </a:extLst>
          </p:cNvPr>
          <p:cNvSpPr>
            <a:spLocks noGrp="1"/>
          </p:cNvSpPr>
          <p:nvPr>
            <p:ph idx="1"/>
          </p:nvPr>
        </p:nvSpPr>
        <p:spPr>
          <a:xfrm>
            <a:off x="838200" y="1615440"/>
            <a:ext cx="10515600" cy="4877435"/>
          </a:xfrm>
        </p:spPr>
        <p:txBody>
          <a:bodyPr>
            <a:normAutofit/>
          </a:bodyPr>
          <a:lstStyle/>
          <a:p>
            <a:r>
              <a:rPr lang="en-GB" sz="3000" i="1" dirty="0">
                <a:solidFill>
                  <a:schemeClr val="bg1"/>
                </a:solidFill>
                <a:effectLst/>
                <a:ea typeface="Times New Roman" panose="02020603050405020304" pitchFamily="18" charset="0"/>
                <a:cs typeface="Calibri" panose="020F0502020204030204" pitchFamily="34" charset="0"/>
              </a:rPr>
              <a:t>‘…there’s some things that he did that so many other guys did as well that it just kind of felt normal, you know? Like the shaming for having sex with other boys - it happened to me, I got bullied a lot in school for that…called me a ‘slag’…I thought the things he was telling me were true…so I just thought when I got with him that it was all normal…because it was ingrained in my head what other guys had done’ </a:t>
            </a:r>
            <a:r>
              <a:rPr lang="en-GB" sz="3000" dirty="0">
                <a:solidFill>
                  <a:schemeClr val="bg1"/>
                </a:solidFill>
                <a:effectLst/>
                <a:ea typeface="Times New Roman" panose="02020603050405020304" pitchFamily="18" charset="0"/>
                <a:cs typeface="Calibri" panose="020F0502020204030204" pitchFamily="34" charset="0"/>
              </a:rPr>
              <a:t>(Katie).</a:t>
            </a:r>
          </a:p>
          <a:p>
            <a:r>
              <a:rPr lang="en-GB" sz="3000" i="1" dirty="0">
                <a:solidFill>
                  <a:schemeClr val="bg1"/>
                </a:solidFill>
                <a:effectLst/>
                <a:ea typeface="Times New Roman" panose="02020603050405020304" pitchFamily="18" charset="0"/>
                <a:cs typeface="Calibri" panose="020F0502020204030204" pitchFamily="34" charset="0"/>
              </a:rPr>
              <a:t> ‘I think he got enjoyment from the power. I think he was someone who didn’t feel like he had much power and control in his life, or respect’ </a:t>
            </a:r>
            <a:r>
              <a:rPr lang="en-GB" sz="3000" dirty="0">
                <a:solidFill>
                  <a:schemeClr val="bg1"/>
                </a:solidFill>
                <a:effectLst/>
                <a:ea typeface="Times New Roman" panose="02020603050405020304" pitchFamily="18" charset="0"/>
                <a:cs typeface="Calibri" panose="020F0502020204030204" pitchFamily="34" charset="0"/>
              </a:rPr>
              <a:t>(Lisa).</a:t>
            </a:r>
          </a:p>
          <a:p>
            <a:endParaRPr lang="en-GB" sz="3200" dirty="0">
              <a:solidFill>
                <a:schemeClr val="bg1"/>
              </a:solidFill>
              <a:effectLst/>
              <a:latin typeface="Cambria" panose="02040503050406030204" pitchFamily="18" charset="0"/>
              <a:ea typeface="Times New Roman" panose="02020603050405020304" pitchFamily="18" charset="0"/>
              <a:cs typeface="Calibri" panose="020F0502020204030204" pitchFamily="34" charset="0"/>
            </a:endParaRPr>
          </a:p>
          <a:p>
            <a:endParaRPr lang="en-GB" dirty="0"/>
          </a:p>
        </p:txBody>
      </p:sp>
    </p:spTree>
    <p:extLst>
      <p:ext uri="{BB962C8B-B14F-4D97-AF65-F5344CB8AC3E}">
        <p14:creationId xmlns:p14="http://schemas.microsoft.com/office/powerpoint/2010/main" val="26409357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6A5A8-BDC6-41F5-A1AF-4C9404905C5C}"/>
              </a:ext>
            </a:extLst>
          </p:cNvPr>
          <p:cNvSpPr>
            <a:spLocks noGrp="1"/>
          </p:cNvSpPr>
          <p:nvPr>
            <p:ph type="title"/>
          </p:nvPr>
        </p:nvSpPr>
        <p:spPr/>
        <p:txBody>
          <a:bodyPr/>
          <a:lstStyle/>
          <a:p>
            <a:r>
              <a:rPr lang="en-GB" dirty="0">
                <a:solidFill>
                  <a:schemeClr val="bg1"/>
                </a:solidFill>
              </a:rPr>
              <a:t>Alcohol and drug abuse</a:t>
            </a:r>
          </a:p>
        </p:txBody>
      </p:sp>
      <p:sp>
        <p:nvSpPr>
          <p:cNvPr id="3" name="Content Placeholder 2">
            <a:extLst>
              <a:ext uri="{FF2B5EF4-FFF2-40B4-BE49-F238E27FC236}">
                <a16:creationId xmlns:a16="http://schemas.microsoft.com/office/drawing/2014/main" id="{DD0D4D60-8D60-41F9-B8FC-D42640987A1B}"/>
              </a:ext>
            </a:extLst>
          </p:cNvPr>
          <p:cNvSpPr>
            <a:spLocks noGrp="1"/>
          </p:cNvSpPr>
          <p:nvPr>
            <p:ph idx="1"/>
          </p:nvPr>
        </p:nvSpPr>
        <p:spPr/>
        <p:txBody>
          <a:bodyPr>
            <a:noAutofit/>
          </a:bodyPr>
          <a:lstStyle/>
          <a:p>
            <a:r>
              <a:rPr lang="en-GB" sz="3200" i="1" dirty="0">
                <a:solidFill>
                  <a:schemeClr val="bg1"/>
                </a:solidFill>
                <a:effectLst/>
                <a:ea typeface="MS Mincho" panose="02020609040205080304" pitchFamily="49" charset="-128"/>
                <a:cs typeface="Calibri" panose="020F0502020204030204" pitchFamily="34" charset="0"/>
              </a:rPr>
              <a:t>She recounted how he had obtained cocaine using money that was needed for their baby, leaving her with only five pounds. Claudia also described being forced to fund her partner’s cannabis habit, which left her unable to eat properly and losing a lot of weight. Beth said that when her abuser ran out of cannabis his behaviour escalated. She also said that things got worse the day after her abuser took cocaine – when he was on a ‘comedown’. Blue recounted how addiction turned her partner from being ‘the most beautiful thing ever imaginable’ to ‘a monster.’ </a:t>
            </a:r>
            <a:endParaRPr lang="en-GB" sz="3200" i="1" dirty="0">
              <a:solidFill>
                <a:schemeClr val="bg1"/>
              </a:solidFill>
            </a:endParaRPr>
          </a:p>
        </p:txBody>
      </p:sp>
    </p:spTree>
    <p:extLst>
      <p:ext uri="{BB962C8B-B14F-4D97-AF65-F5344CB8AC3E}">
        <p14:creationId xmlns:p14="http://schemas.microsoft.com/office/powerpoint/2010/main" val="36001385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C708F-9FF0-4D34-A01A-9CC8729E5DAD}"/>
              </a:ext>
            </a:extLst>
          </p:cNvPr>
          <p:cNvSpPr>
            <a:spLocks noGrp="1"/>
          </p:cNvSpPr>
          <p:nvPr>
            <p:ph type="title"/>
          </p:nvPr>
        </p:nvSpPr>
        <p:spPr/>
        <p:txBody>
          <a:bodyPr/>
          <a:lstStyle/>
          <a:p>
            <a:r>
              <a:rPr lang="en-GB" dirty="0">
                <a:solidFill>
                  <a:schemeClr val="bg1"/>
                </a:solidFill>
              </a:rPr>
              <a:t>Understanding healthy relationships</a:t>
            </a:r>
          </a:p>
        </p:txBody>
      </p:sp>
      <p:sp>
        <p:nvSpPr>
          <p:cNvPr id="3" name="Content Placeholder 2">
            <a:extLst>
              <a:ext uri="{FF2B5EF4-FFF2-40B4-BE49-F238E27FC236}">
                <a16:creationId xmlns:a16="http://schemas.microsoft.com/office/drawing/2014/main" id="{B1346EBC-9382-4BD9-BC5E-CE9985F0E9D0}"/>
              </a:ext>
            </a:extLst>
          </p:cNvPr>
          <p:cNvSpPr>
            <a:spLocks noGrp="1"/>
          </p:cNvSpPr>
          <p:nvPr>
            <p:ph idx="1"/>
          </p:nvPr>
        </p:nvSpPr>
        <p:spPr/>
        <p:txBody>
          <a:bodyPr>
            <a:normAutofit lnSpcReduction="10000"/>
          </a:bodyPr>
          <a:lstStyle/>
          <a:p>
            <a:r>
              <a:rPr lang="en-GB" sz="3200" i="1" dirty="0">
                <a:solidFill>
                  <a:schemeClr val="bg1"/>
                </a:solidFill>
                <a:effectLst/>
                <a:ea typeface="Times New Roman" panose="02020603050405020304" pitchFamily="18" charset="0"/>
                <a:cs typeface="Calibri" panose="020F0502020204030204" pitchFamily="34" charset="0"/>
              </a:rPr>
              <a:t>‘I’d never really had much of a dating experience, let alone you know, to form a knowledge of what is okay and what isn’t okay, and what to expect, so my experiences quite young of dating were really negative, and it kind of sent me to a place where I didn’t value myself enough to kind of.. be with someone that treated me properly. So even though I only had that one sort of, you know, abusive relationship, every relationship I had spanning onwards from that wasn’t healthy… And, I think that stemmed from what I’d experienced as my kind of first proper relationship’.</a:t>
            </a:r>
          </a:p>
          <a:p>
            <a:endParaRPr lang="en-GB" dirty="0"/>
          </a:p>
        </p:txBody>
      </p:sp>
    </p:spTree>
    <p:extLst>
      <p:ext uri="{BB962C8B-B14F-4D97-AF65-F5344CB8AC3E}">
        <p14:creationId xmlns:p14="http://schemas.microsoft.com/office/powerpoint/2010/main" val="23236448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47448-3B31-4911-A2DF-86A12CF6EB97}"/>
              </a:ext>
            </a:extLst>
          </p:cNvPr>
          <p:cNvSpPr>
            <a:spLocks noGrp="1"/>
          </p:cNvSpPr>
          <p:nvPr>
            <p:ph type="title"/>
          </p:nvPr>
        </p:nvSpPr>
        <p:spPr/>
        <p:txBody>
          <a:bodyPr/>
          <a:lstStyle/>
          <a:p>
            <a:r>
              <a:rPr lang="en-GB" dirty="0">
                <a:solidFill>
                  <a:schemeClr val="bg1"/>
                </a:solidFill>
              </a:rPr>
              <a:t>Gradual wearing down</a:t>
            </a:r>
          </a:p>
        </p:txBody>
      </p:sp>
      <p:sp>
        <p:nvSpPr>
          <p:cNvPr id="3" name="Content Placeholder 2">
            <a:extLst>
              <a:ext uri="{FF2B5EF4-FFF2-40B4-BE49-F238E27FC236}">
                <a16:creationId xmlns:a16="http://schemas.microsoft.com/office/drawing/2014/main" id="{2332AB17-8DD7-432D-9484-362AEF0FB561}"/>
              </a:ext>
            </a:extLst>
          </p:cNvPr>
          <p:cNvSpPr>
            <a:spLocks noGrp="1"/>
          </p:cNvSpPr>
          <p:nvPr>
            <p:ph idx="1"/>
          </p:nvPr>
        </p:nvSpPr>
        <p:spPr/>
        <p:txBody>
          <a:bodyPr/>
          <a:lstStyle/>
          <a:p>
            <a:pPr marL="180340" marR="230505" indent="180340">
              <a:spcBef>
                <a:spcPts val="600"/>
              </a:spcBef>
              <a:spcAft>
                <a:spcPts val="600"/>
              </a:spcAft>
            </a:pPr>
            <a:r>
              <a:rPr lang="en-GB" sz="3600" i="1" dirty="0">
                <a:solidFill>
                  <a:schemeClr val="bg1"/>
                </a:solidFill>
                <a:effectLst/>
                <a:ea typeface="Times New Roman" panose="02020603050405020304" pitchFamily="18" charset="0"/>
                <a:cs typeface="Calibri" panose="020F0502020204030204" pitchFamily="34" charset="0"/>
              </a:rPr>
              <a:t>‘He’d say all of the time…things like erm, I was the fattest girlfriend he’d ever had, like he was some sort of charity and he was good to me for being so, erm, dismissive of my obvious faults’ </a:t>
            </a:r>
            <a:r>
              <a:rPr lang="en-GB" sz="3600" dirty="0">
                <a:solidFill>
                  <a:schemeClr val="bg1"/>
                </a:solidFill>
                <a:effectLst/>
                <a:ea typeface="Times New Roman" panose="02020603050405020304" pitchFamily="18" charset="0"/>
                <a:cs typeface="Calibri" panose="020F0502020204030204" pitchFamily="34" charset="0"/>
              </a:rPr>
              <a:t>(Rivers).</a:t>
            </a:r>
          </a:p>
          <a:p>
            <a:pPr marL="180340" marR="230505" indent="180340">
              <a:spcBef>
                <a:spcPts val="600"/>
              </a:spcBef>
              <a:spcAft>
                <a:spcPts val="600"/>
              </a:spcAft>
            </a:pPr>
            <a:r>
              <a:rPr lang="en-GB" sz="3600" i="1" dirty="0">
                <a:solidFill>
                  <a:schemeClr val="bg1"/>
                </a:solidFill>
                <a:effectLst/>
                <a:ea typeface="Times New Roman" panose="02020603050405020304" pitchFamily="18" charset="0"/>
                <a:cs typeface="Calibri" panose="020F0502020204030204" pitchFamily="34" charset="0"/>
              </a:rPr>
              <a:t>‘I was like damaged goods, no-one else would touch me, you know. He was doing me a favour staying with me’ </a:t>
            </a:r>
            <a:r>
              <a:rPr lang="en-GB" sz="3600" dirty="0">
                <a:solidFill>
                  <a:schemeClr val="bg1"/>
                </a:solidFill>
                <a:effectLst/>
                <a:ea typeface="Times New Roman" panose="02020603050405020304" pitchFamily="18" charset="0"/>
                <a:cs typeface="Calibri" panose="020F0502020204030204" pitchFamily="34" charset="0"/>
              </a:rPr>
              <a:t>(Claudia).</a:t>
            </a:r>
          </a:p>
          <a:p>
            <a:endParaRPr lang="en-GB" dirty="0"/>
          </a:p>
        </p:txBody>
      </p:sp>
    </p:spTree>
    <p:extLst>
      <p:ext uri="{BB962C8B-B14F-4D97-AF65-F5344CB8AC3E}">
        <p14:creationId xmlns:p14="http://schemas.microsoft.com/office/powerpoint/2010/main" val="39097658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EC88F-3AA2-4BBE-8433-0015AFCE6AA9}"/>
              </a:ext>
            </a:extLst>
          </p:cNvPr>
          <p:cNvSpPr>
            <a:spLocks noGrp="1"/>
          </p:cNvSpPr>
          <p:nvPr>
            <p:ph type="title"/>
          </p:nvPr>
        </p:nvSpPr>
        <p:spPr/>
        <p:txBody>
          <a:bodyPr/>
          <a:lstStyle/>
          <a:p>
            <a:r>
              <a:rPr lang="en-GB" dirty="0">
                <a:solidFill>
                  <a:schemeClr val="bg1"/>
                </a:solidFill>
              </a:rPr>
              <a:t>Technology-mediated control</a:t>
            </a:r>
          </a:p>
        </p:txBody>
      </p:sp>
      <p:sp>
        <p:nvSpPr>
          <p:cNvPr id="3" name="Content Placeholder 2">
            <a:extLst>
              <a:ext uri="{FF2B5EF4-FFF2-40B4-BE49-F238E27FC236}">
                <a16:creationId xmlns:a16="http://schemas.microsoft.com/office/drawing/2014/main" id="{1179F222-20BC-4D79-A91E-C7129F0BFB9E}"/>
              </a:ext>
            </a:extLst>
          </p:cNvPr>
          <p:cNvSpPr>
            <a:spLocks noGrp="1"/>
          </p:cNvSpPr>
          <p:nvPr>
            <p:ph idx="1"/>
          </p:nvPr>
        </p:nvSpPr>
        <p:spPr/>
        <p:txBody>
          <a:bodyPr/>
          <a:lstStyle/>
          <a:p>
            <a:r>
              <a:rPr lang="en-GB" sz="3200" i="1" dirty="0">
                <a:solidFill>
                  <a:schemeClr val="bg1"/>
                </a:solidFill>
                <a:effectLst/>
                <a:ea typeface="Times New Roman" panose="02020603050405020304" pitchFamily="18" charset="0"/>
                <a:cs typeface="Calibri" panose="020F0502020204030204" pitchFamily="34" charset="0"/>
              </a:rPr>
              <a:t>‘He would make me text people in front of him things to see what their response would be... if someone followed me on Instagram…”who’s that? Block them instantly”, my erm, my sister’s ex-boyfriend…we were amazing friends…my boyfriend made me text him saying like “fuck off, I don’t want anything to do with you…never contact me again” and block him on everything, and as far as he knows, that came from me’ </a:t>
            </a:r>
            <a:r>
              <a:rPr lang="en-GB" sz="3200" dirty="0">
                <a:solidFill>
                  <a:schemeClr val="bg1"/>
                </a:solidFill>
                <a:effectLst/>
                <a:ea typeface="Times New Roman" panose="02020603050405020304" pitchFamily="18" charset="0"/>
                <a:cs typeface="Calibri" panose="020F0502020204030204" pitchFamily="34" charset="0"/>
              </a:rPr>
              <a:t>(Eva).</a:t>
            </a:r>
          </a:p>
          <a:p>
            <a:endParaRPr lang="en-GB" dirty="0"/>
          </a:p>
        </p:txBody>
      </p:sp>
    </p:spTree>
    <p:extLst>
      <p:ext uri="{BB962C8B-B14F-4D97-AF65-F5344CB8AC3E}">
        <p14:creationId xmlns:p14="http://schemas.microsoft.com/office/powerpoint/2010/main" val="31061828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6306E-2D8E-4F63-8908-434622E12457}"/>
              </a:ext>
            </a:extLst>
          </p:cNvPr>
          <p:cNvSpPr>
            <a:spLocks noGrp="1"/>
          </p:cNvSpPr>
          <p:nvPr>
            <p:ph type="title"/>
          </p:nvPr>
        </p:nvSpPr>
        <p:spPr/>
        <p:txBody>
          <a:bodyPr/>
          <a:lstStyle/>
          <a:p>
            <a:r>
              <a:rPr lang="en-GB" dirty="0">
                <a:solidFill>
                  <a:schemeClr val="bg1"/>
                </a:solidFill>
              </a:rPr>
              <a:t>Bringing it together: Common themes in diverse contexts</a:t>
            </a:r>
          </a:p>
        </p:txBody>
      </p:sp>
      <p:sp>
        <p:nvSpPr>
          <p:cNvPr id="3" name="Content Placeholder 2">
            <a:extLst>
              <a:ext uri="{FF2B5EF4-FFF2-40B4-BE49-F238E27FC236}">
                <a16:creationId xmlns:a16="http://schemas.microsoft.com/office/drawing/2014/main" id="{DB0661A0-C0C5-4B46-817B-2C6F9DC60087}"/>
              </a:ext>
            </a:extLst>
          </p:cNvPr>
          <p:cNvSpPr>
            <a:spLocks noGrp="1"/>
          </p:cNvSpPr>
          <p:nvPr>
            <p:ph idx="1"/>
          </p:nvPr>
        </p:nvSpPr>
        <p:spPr/>
        <p:txBody>
          <a:bodyPr>
            <a:normAutofit/>
          </a:bodyPr>
          <a:lstStyle/>
          <a:p>
            <a:r>
              <a:rPr lang="en-GB" sz="3200" dirty="0">
                <a:solidFill>
                  <a:schemeClr val="bg1"/>
                </a:solidFill>
              </a:rPr>
              <a:t>Need for education on GBV, sexual health, and healthy relationships</a:t>
            </a:r>
          </a:p>
          <a:p>
            <a:r>
              <a:rPr lang="en-GB" sz="3200" dirty="0">
                <a:solidFill>
                  <a:schemeClr val="bg1"/>
                </a:solidFill>
              </a:rPr>
              <a:t>Empowerment of women and girls – economic, political, educational</a:t>
            </a:r>
          </a:p>
          <a:p>
            <a:r>
              <a:rPr lang="en-GB" sz="3200" dirty="0">
                <a:solidFill>
                  <a:schemeClr val="bg1"/>
                </a:solidFill>
              </a:rPr>
              <a:t>Importance of involving men and women in efforts to reduce GBV</a:t>
            </a:r>
          </a:p>
          <a:p>
            <a:r>
              <a:rPr lang="en-GB" sz="3200" dirty="0">
                <a:solidFill>
                  <a:schemeClr val="bg1"/>
                </a:solidFill>
              </a:rPr>
              <a:t>Challenging damaging gender norms</a:t>
            </a:r>
          </a:p>
        </p:txBody>
      </p:sp>
    </p:spTree>
    <p:extLst>
      <p:ext uri="{BB962C8B-B14F-4D97-AF65-F5344CB8AC3E}">
        <p14:creationId xmlns:p14="http://schemas.microsoft.com/office/powerpoint/2010/main" val="307943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495E9-1229-4A87-9095-D4903131079F}"/>
              </a:ext>
            </a:extLst>
          </p:cNvPr>
          <p:cNvSpPr>
            <a:spLocks noGrp="1"/>
          </p:cNvSpPr>
          <p:nvPr>
            <p:ph type="title"/>
          </p:nvPr>
        </p:nvSpPr>
        <p:spPr/>
        <p:txBody>
          <a:bodyPr/>
          <a:lstStyle/>
          <a:p>
            <a:r>
              <a:rPr lang="en-GB" dirty="0">
                <a:solidFill>
                  <a:schemeClr val="bg1"/>
                </a:solidFill>
              </a:rPr>
              <a:t>Ni3 Qualitative approach – general overview</a:t>
            </a:r>
          </a:p>
        </p:txBody>
      </p:sp>
      <p:sp>
        <p:nvSpPr>
          <p:cNvPr id="3" name="Content Placeholder 2">
            <a:extLst>
              <a:ext uri="{FF2B5EF4-FFF2-40B4-BE49-F238E27FC236}">
                <a16:creationId xmlns:a16="http://schemas.microsoft.com/office/drawing/2014/main" id="{E5CAAB0F-4898-4D53-8F2F-88BB7E757262}"/>
              </a:ext>
            </a:extLst>
          </p:cNvPr>
          <p:cNvSpPr>
            <a:spLocks noGrp="1"/>
          </p:cNvSpPr>
          <p:nvPr>
            <p:ph idx="1"/>
          </p:nvPr>
        </p:nvSpPr>
        <p:spPr/>
        <p:txBody>
          <a:bodyPr>
            <a:normAutofit/>
          </a:bodyPr>
          <a:lstStyle/>
          <a:p>
            <a:r>
              <a:rPr lang="en-GB" sz="3200" dirty="0">
                <a:solidFill>
                  <a:schemeClr val="bg1"/>
                </a:solidFill>
              </a:rPr>
              <a:t>Specific country focus: Developed with local expertise from:</a:t>
            </a:r>
          </a:p>
          <a:p>
            <a:pPr lvl="1"/>
            <a:r>
              <a:rPr lang="en-GB" sz="2800" dirty="0">
                <a:solidFill>
                  <a:schemeClr val="bg1"/>
                </a:solidFill>
              </a:rPr>
              <a:t>Ni3 country teams</a:t>
            </a:r>
          </a:p>
          <a:p>
            <a:pPr lvl="1"/>
            <a:r>
              <a:rPr lang="en-GB" sz="2800" dirty="0">
                <a:solidFill>
                  <a:schemeClr val="bg1"/>
                </a:solidFill>
              </a:rPr>
              <a:t>Stakeholders (local practitioners, non-profits, NGOs, women’s support services)</a:t>
            </a:r>
          </a:p>
          <a:p>
            <a:r>
              <a:rPr lang="en-GB" sz="3200" dirty="0">
                <a:solidFill>
                  <a:schemeClr val="bg1"/>
                </a:solidFill>
              </a:rPr>
              <a:t>Combination of interviews and focus groups in each country</a:t>
            </a:r>
          </a:p>
          <a:p>
            <a:r>
              <a:rPr lang="en-GB" sz="3200" dirty="0">
                <a:solidFill>
                  <a:schemeClr val="bg1"/>
                </a:solidFill>
              </a:rPr>
              <a:t>Purposive sampling of participants (recruiting people who would be best placed to tell us about our research focus)</a:t>
            </a:r>
          </a:p>
          <a:p>
            <a:r>
              <a:rPr lang="en-GB" sz="3200" dirty="0">
                <a:solidFill>
                  <a:schemeClr val="bg1"/>
                </a:solidFill>
              </a:rPr>
              <a:t>Focus on gathering ‘rich’ data</a:t>
            </a:r>
          </a:p>
        </p:txBody>
      </p:sp>
    </p:spTree>
    <p:extLst>
      <p:ext uri="{BB962C8B-B14F-4D97-AF65-F5344CB8AC3E}">
        <p14:creationId xmlns:p14="http://schemas.microsoft.com/office/powerpoint/2010/main" val="2772810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A5719-B93D-49F1-8245-D0956901B615}"/>
              </a:ext>
            </a:extLst>
          </p:cNvPr>
          <p:cNvSpPr>
            <a:spLocks noGrp="1"/>
          </p:cNvSpPr>
          <p:nvPr>
            <p:ph type="title"/>
          </p:nvPr>
        </p:nvSpPr>
        <p:spPr/>
        <p:txBody>
          <a:bodyPr/>
          <a:lstStyle/>
          <a:p>
            <a:r>
              <a:rPr lang="en-GB" dirty="0">
                <a:solidFill>
                  <a:schemeClr val="bg1"/>
                </a:solidFill>
              </a:rPr>
              <a:t>Country focus: India</a:t>
            </a:r>
          </a:p>
        </p:txBody>
      </p:sp>
      <p:sp>
        <p:nvSpPr>
          <p:cNvPr id="3" name="Content Placeholder 2">
            <a:extLst>
              <a:ext uri="{FF2B5EF4-FFF2-40B4-BE49-F238E27FC236}">
                <a16:creationId xmlns:a16="http://schemas.microsoft.com/office/drawing/2014/main" id="{D90285D3-E61A-4CF3-AA7A-DF7A4D6CFEAD}"/>
              </a:ext>
            </a:extLst>
          </p:cNvPr>
          <p:cNvSpPr>
            <a:spLocks noGrp="1"/>
          </p:cNvSpPr>
          <p:nvPr>
            <p:ph idx="1"/>
          </p:nvPr>
        </p:nvSpPr>
        <p:spPr>
          <a:xfrm>
            <a:off x="838200" y="1452880"/>
            <a:ext cx="10515600" cy="4724083"/>
          </a:xfrm>
        </p:spPr>
        <p:txBody>
          <a:bodyPr>
            <a:normAutofit/>
          </a:bodyPr>
          <a:lstStyle/>
          <a:p>
            <a:r>
              <a:rPr lang="en-GB" i="1" dirty="0">
                <a:solidFill>
                  <a:schemeClr val="bg1"/>
                </a:solidFill>
              </a:rPr>
              <a:t>The relationship between gender bias and GBV</a:t>
            </a:r>
          </a:p>
          <a:p>
            <a:r>
              <a:rPr lang="en-GB" dirty="0">
                <a:solidFill>
                  <a:schemeClr val="bg1"/>
                </a:solidFill>
              </a:rPr>
              <a:t>Context:</a:t>
            </a:r>
          </a:p>
          <a:p>
            <a:pPr lvl="1"/>
            <a:r>
              <a:rPr lang="en-GB" dirty="0">
                <a:solidFill>
                  <a:schemeClr val="bg1"/>
                </a:solidFill>
              </a:rPr>
              <a:t>One quarter of Indian women are in/ seeking work (vs 82% of men)</a:t>
            </a:r>
          </a:p>
          <a:p>
            <a:pPr lvl="1"/>
            <a:r>
              <a:rPr lang="en-GB" dirty="0">
                <a:solidFill>
                  <a:schemeClr val="bg1"/>
                </a:solidFill>
              </a:rPr>
              <a:t>Limitations placed on women’s mobility outside the home</a:t>
            </a:r>
          </a:p>
          <a:p>
            <a:pPr lvl="1"/>
            <a:r>
              <a:rPr lang="en-GB" dirty="0">
                <a:solidFill>
                  <a:schemeClr val="bg1"/>
                </a:solidFill>
              </a:rPr>
              <a:t>Prioritising of boys’ education</a:t>
            </a:r>
          </a:p>
          <a:p>
            <a:pPr lvl="1"/>
            <a:r>
              <a:rPr lang="en-GB" dirty="0">
                <a:solidFill>
                  <a:schemeClr val="bg1"/>
                </a:solidFill>
              </a:rPr>
              <a:t>Importance of multi-generational households in India for transmitting ‘traditional’ gender roles</a:t>
            </a:r>
          </a:p>
          <a:p>
            <a:pPr lvl="1"/>
            <a:r>
              <a:rPr lang="en-GB" dirty="0">
                <a:solidFill>
                  <a:schemeClr val="bg1"/>
                </a:solidFill>
              </a:rPr>
              <a:t>Practice of Dowry remains widespread despite legislation</a:t>
            </a:r>
          </a:p>
          <a:p>
            <a:pPr lvl="1"/>
            <a:r>
              <a:rPr lang="en-GB" dirty="0">
                <a:solidFill>
                  <a:schemeClr val="bg1"/>
                </a:solidFill>
              </a:rPr>
              <a:t>Evidence of GBV as widespread (estimates of prevalence generally between 28.7 to 42%)</a:t>
            </a:r>
          </a:p>
          <a:p>
            <a:pPr lvl="1"/>
            <a:r>
              <a:rPr lang="en-GB" dirty="0">
                <a:solidFill>
                  <a:schemeClr val="bg1"/>
                </a:solidFill>
              </a:rPr>
              <a:t>High acceptance of GBV as ‘normal’ part of women’s roles (56% in </a:t>
            </a:r>
            <a:r>
              <a:rPr lang="en-GB" dirty="0" err="1">
                <a:solidFill>
                  <a:schemeClr val="bg1"/>
                </a:solidFill>
              </a:rPr>
              <a:t>Nambi</a:t>
            </a:r>
            <a:r>
              <a:rPr lang="en-GB" dirty="0">
                <a:solidFill>
                  <a:schemeClr val="bg1"/>
                </a:solidFill>
              </a:rPr>
              <a:t>, 2011)</a:t>
            </a:r>
          </a:p>
          <a:p>
            <a:pPr lvl="1"/>
            <a:endParaRPr lang="en-GB" dirty="0"/>
          </a:p>
        </p:txBody>
      </p:sp>
    </p:spTree>
    <p:extLst>
      <p:ext uri="{BB962C8B-B14F-4D97-AF65-F5344CB8AC3E}">
        <p14:creationId xmlns:p14="http://schemas.microsoft.com/office/powerpoint/2010/main" val="35710388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6DC36-5522-42FF-ABC0-9B5B0186B475}"/>
              </a:ext>
            </a:extLst>
          </p:cNvPr>
          <p:cNvSpPr>
            <a:spLocks noGrp="1"/>
          </p:cNvSpPr>
          <p:nvPr>
            <p:ph type="title"/>
          </p:nvPr>
        </p:nvSpPr>
        <p:spPr/>
        <p:txBody>
          <a:bodyPr/>
          <a:lstStyle/>
          <a:p>
            <a:r>
              <a:rPr lang="en-GB" dirty="0">
                <a:solidFill>
                  <a:schemeClr val="bg1"/>
                </a:solidFill>
              </a:rPr>
              <a:t>Key findings: India</a:t>
            </a:r>
          </a:p>
        </p:txBody>
      </p:sp>
      <p:sp>
        <p:nvSpPr>
          <p:cNvPr id="3" name="Content Placeholder 2">
            <a:extLst>
              <a:ext uri="{FF2B5EF4-FFF2-40B4-BE49-F238E27FC236}">
                <a16:creationId xmlns:a16="http://schemas.microsoft.com/office/drawing/2014/main" id="{C2DED5AC-FA1A-4263-9BC6-8F3239D5FEF1}"/>
              </a:ext>
            </a:extLst>
          </p:cNvPr>
          <p:cNvSpPr>
            <a:spLocks noGrp="1"/>
          </p:cNvSpPr>
          <p:nvPr>
            <p:ph idx="1"/>
          </p:nvPr>
        </p:nvSpPr>
        <p:spPr/>
        <p:txBody>
          <a:bodyPr/>
          <a:lstStyle/>
          <a:p>
            <a:r>
              <a:rPr lang="en-GB" sz="3200" dirty="0">
                <a:solidFill>
                  <a:schemeClr val="bg1"/>
                </a:solidFill>
              </a:rPr>
              <a:t>Women encouraged to accept violence as “normal”:</a:t>
            </a:r>
          </a:p>
          <a:p>
            <a:pPr marL="457200">
              <a:lnSpc>
                <a:spcPct val="115000"/>
              </a:lnSpc>
            </a:pPr>
            <a:r>
              <a:rPr lang="en-GB" sz="2400" i="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 My mother told me that if somebody tells you anything, I should not answer back. I should tolerate it because I have to stay there [marital home], to ask them [in-laws]</a:t>
            </a:r>
            <a:r>
              <a:rPr lang="en-GB" sz="24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 </a:t>
            </a:r>
            <a:r>
              <a:rPr lang="en-GB" sz="2400" i="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if there was any mistake in my understanding, and since I don’t have a mother-in-law, to ask the elders.</a:t>
            </a:r>
            <a:endParaRPr lang="en-GB" sz="24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15000"/>
              </a:lnSpc>
              <a:buNone/>
            </a:pPr>
            <a:r>
              <a:rPr lang="en-GB" sz="2400" i="1" dirty="0">
                <a:solidFill>
                  <a:schemeClr val="bg1"/>
                </a:solidFill>
                <a:latin typeface="Calibri" panose="020F0502020204030204" pitchFamily="34" charset="0"/>
                <a:ea typeface="Times New Roman" panose="02020603050405020304" pitchFamily="18" charset="0"/>
                <a:cs typeface="Calibri" panose="020F0502020204030204" pitchFamily="34" charset="0"/>
              </a:rPr>
              <a:t>         </a:t>
            </a:r>
            <a:r>
              <a:rPr lang="en-GB" sz="2400" i="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M: What else did she advise you?</a:t>
            </a:r>
            <a:endParaRPr lang="en-GB" sz="24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p>
            <a:pPr indent="0">
              <a:lnSpc>
                <a:spcPct val="115000"/>
              </a:lnSpc>
              <a:buNone/>
            </a:pPr>
            <a:r>
              <a:rPr lang="en-GB" sz="2400" i="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     R: To make good food, and if anything hurts me then not to bother, just ignore, and listen to what the other person is saying.”- Madhu, 60, IDI 14</a:t>
            </a:r>
            <a:endParaRPr lang="en-GB" sz="24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p>
            <a:endParaRPr lang="en-GB" dirty="0">
              <a:solidFill>
                <a:schemeClr val="bg1"/>
              </a:solidFill>
            </a:endParaRPr>
          </a:p>
        </p:txBody>
      </p:sp>
    </p:spTree>
    <p:extLst>
      <p:ext uri="{BB962C8B-B14F-4D97-AF65-F5344CB8AC3E}">
        <p14:creationId xmlns:p14="http://schemas.microsoft.com/office/powerpoint/2010/main" val="3281998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70676-623C-4ECF-BD98-A1305C582AD5}"/>
              </a:ext>
            </a:extLst>
          </p:cNvPr>
          <p:cNvSpPr>
            <a:spLocks noGrp="1"/>
          </p:cNvSpPr>
          <p:nvPr>
            <p:ph type="title"/>
          </p:nvPr>
        </p:nvSpPr>
        <p:spPr/>
        <p:txBody>
          <a:bodyPr/>
          <a:lstStyle/>
          <a:p>
            <a:r>
              <a:rPr lang="en-GB" dirty="0">
                <a:solidFill>
                  <a:schemeClr val="bg1"/>
                </a:solidFill>
              </a:rPr>
              <a:t>Importance of challenging cultural norms</a:t>
            </a:r>
          </a:p>
        </p:txBody>
      </p:sp>
      <p:sp>
        <p:nvSpPr>
          <p:cNvPr id="3" name="Content Placeholder 2">
            <a:extLst>
              <a:ext uri="{FF2B5EF4-FFF2-40B4-BE49-F238E27FC236}">
                <a16:creationId xmlns:a16="http://schemas.microsoft.com/office/drawing/2014/main" id="{61AFD611-CEE3-4F11-9540-63A049F60237}"/>
              </a:ext>
            </a:extLst>
          </p:cNvPr>
          <p:cNvSpPr>
            <a:spLocks noGrp="1"/>
          </p:cNvSpPr>
          <p:nvPr>
            <p:ph idx="1"/>
          </p:nvPr>
        </p:nvSpPr>
        <p:spPr/>
        <p:txBody>
          <a:bodyPr/>
          <a:lstStyle/>
          <a:p>
            <a:pPr marL="0" indent="0">
              <a:buNone/>
            </a:pPr>
            <a:r>
              <a:rPr lang="en-GB" sz="3200" i="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“[T]here is an Act for women who go through physical violence, that you can go and tell the police what the truth is. Police helps people who are in trouble. But we should complain only if we are against the perpetrator. There are many women who don’t say anything thinking about the respect of their family. This I think is very wrong. These women are bearing so much in the name of respect, that should not happen.” – Anushka, 24, IDI 7 </a:t>
            </a:r>
            <a:endParaRPr lang="en-GB" sz="32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p>
            <a:endParaRPr lang="en-GB" dirty="0">
              <a:solidFill>
                <a:schemeClr val="bg1"/>
              </a:solidFill>
            </a:endParaRPr>
          </a:p>
        </p:txBody>
      </p:sp>
    </p:spTree>
    <p:extLst>
      <p:ext uri="{BB962C8B-B14F-4D97-AF65-F5344CB8AC3E}">
        <p14:creationId xmlns:p14="http://schemas.microsoft.com/office/powerpoint/2010/main" val="2896237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A9AD4-2DD5-4086-A231-CE8C8093D9BC}"/>
              </a:ext>
            </a:extLst>
          </p:cNvPr>
          <p:cNvSpPr>
            <a:spLocks noGrp="1"/>
          </p:cNvSpPr>
          <p:nvPr>
            <p:ph type="title"/>
          </p:nvPr>
        </p:nvSpPr>
        <p:spPr/>
        <p:txBody>
          <a:bodyPr/>
          <a:lstStyle/>
          <a:p>
            <a:r>
              <a:rPr lang="en-GB" dirty="0">
                <a:solidFill>
                  <a:schemeClr val="bg1"/>
                </a:solidFill>
              </a:rPr>
              <a:t>Women’s autonomy: Education and choice over marriage</a:t>
            </a:r>
          </a:p>
        </p:txBody>
      </p:sp>
      <p:sp>
        <p:nvSpPr>
          <p:cNvPr id="3" name="Content Placeholder 2">
            <a:extLst>
              <a:ext uri="{FF2B5EF4-FFF2-40B4-BE49-F238E27FC236}">
                <a16:creationId xmlns:a16="http://schemas.microsoft.com/office/drawing/2014/main" id="{0F3BA0FC-5449-49D8-846C-4DC0C178244A}"/>
              </a:ext>
            </a:extLst>
          </p:cNvPr>
          <p:cNvSpPr>
            <a:spLocks noGrp="1"/>
          </p:cNvSpPr>
          <p:nvPr>
            <p:ph idx="1"/>
          </p:nvPr>
        </p:nvSpPr>
        <p:spPr/>
        <p:txBody>
          <a:bodyPr/>
          <a:lstStyle/>
          <a:p>
            <a:r>
              <a:rPr lang="en-GB" sz="1800" i="1" dirty="0">
                <a:effectLst/>
                <a:latin typeface="Calibri" panose="020F0502020204030204" pitchFamily="34" charset="0"/>
                <a:ea typeface="Times New Roman" panose="02020603050405020304" pitchFamily="18" charset="0"/>
                <a:cs typeface="Calibri" panose="020F0502020204030204" pitchFamily="34" charset="0"/>
              </a:rPr>
              <a:t> </a:t>
            </a:r>
            <a:r>
              <a:rPr lang="en-GB" sz="3200" i="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“After marriage, you are stressed because of your husband, your kids, and your house responsibilities. I always advise all the girls to never marry and if they get married they should not leave their jobs because if you have financial independence, you don't have to beg for money from your husband. I would say don't get married as there are so many problems after marriage that it is better not to get married at all.” – Teju, 42, IDI 11</a:t>
            </a:r>
            <a:endParaRPr lang="en-GB" sz="32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p>
            <a:endParaRPr lang="en-GB" dirty="0">
              <a:solidFill>
                <a:schemeClr val="bg1"/>
              </a:solidFill>
            </a:endParaRPr>
          </a:p>
        </p:txBody>
      </p:sp>
    </p:spTree>
    <p:extLst>
      <p:ext uri="{BB962C8B-B14F-4D97-AF65-F5344CB8AC3E}">
        <p14:creationId xmlns:p14="http://schemas.microsoft.com/office/powerpoint/2010/main" val="2411395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474B5-09D3-4EA0-B31A-E6E3A64C4153}"/>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F56DCBC4-2229-4279-9200-427DBB7E2C29}"/>
              </a:ext>
            </a:extLst>
          </p:cNvPr>
          <p:cNvSpPr>
            <a:spLocks noGrp="1"/>
          </p:cNvSpPr>
          <p:nvPr>
            <p:ph idx="1"/>
          </p:nvPr>
        </p:nvSpPr>
        <p:spPr/>
        <p:txBody>
          <a:bodyPr>
            <a:normAutofit lnSpcReduction="10000"/>
          </a:bodyPr>
          <a:lstStyle/>
          <a:p>
            <a:pPr marL="457200">
              <a:lnSpc>
                <a:spcPct val="115000"/>
              </a:lnSpc>
            </a:pPr>
            <a:r>
              <a:rPr lang="en-GB" sz="3200" i="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Hence I was not interested in studies, because in our home, girls were not allowed to go out for long. They were supposed to stay at home. So I thought what is the use of studying? If I study but I am not allowed to work, then my future is going to get spoilt anyway. […] He [father] never realised, that so what if I'm a girl? He never bothered to recognise my talent and support me in moving forward.” – </a:t>
            </a:r>
            <a:r>
              <a:rPr lang="en-GB" sz="3200" i="1" dirty="0" err="1">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Reeti</a:t>
            </a:r>
            <a:r>
              <a:rPr lang="en-GB" sz="3200" i="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 31, IDI 24</a:t>
            </a:r>
            <a:endParaRPr lang="en-GB" sz="32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p>
            <a:endParaRPr lang="en-GB" dirty="0">
              <a:solidFill>
                <a:schemeClr val="bg1"/>
              </a:solidFill>
            </a:endParaRPr>
          </a:p>
        </p:txBody>
      </p:sp>
    </p:spTree>
    <p:extLst>
      <p:ext uri="{BB962C8B-B14F-4D97-AF65-F5344CB8AC3E}">
        <p14:creationId xmlns:p14="http://schemas.microsoft.com/office/powerpoint/2010/main" val="19483541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C388B-3A31-44C2-AF81-60ACFE9D20F8}"/>
              </a:ext>
            </a:extLst>
          </p:cNvPr>
          <p:cNvSpPr>
            <a:spLocks noGrp="1"/>
          </p:cNvSpPr>
          <p:nvPr>
            <p:ph type="title"/>
          </p:nvPr>
        </p:nvSpPr>
        <p:spPr/>
        <p:txBody>
          <a:bodyPr/>
          <a:lstStyle/>
          <a:p>
            <a:r>
              <a:rPr lang="en-GB" dirty="0">
                <a:solidFill>
                  <a:schemeClr val="bg1"/>
                </a:solidFill>
              </a:rPr>
              <a:t>Country focus: Jamaica</a:t>
            </a:r>
          </a:p>
        </p:txBody>
      </p:sp>
      <p:sp>
        <p:nvSpPr>
          <p:cNvPr id="3" name="Content Placeholder 2">
            <a:extLst>
              <a:ext uri="{FF2B5EF4-FFF2-40B4-BE49-F238E27FC236}">
                <a16:creationId xmlns:a16="http://schemas.microsoft.com/office/drawing/2014/main" id="{993E689D-E652-4FDD-ACAF-30239F016DE1}"/>
              </a:ext>
            </a:extLst>
          </p:cNvPr>
          <p:cNvSpPr>
            <a:spLocks noGrp="1"/>
          </p:cNvSpPr>
          <p:nvPr>
            <p:ph idx="1"/>
          </p:nvPr>
        </p:nvSpPr>
        <p:spPr/>
        <p:txBody>
          <a:bodyPr/>
          <a:lstStyle/>
          <a:p>
            <a:r>
              <a:rPr lang="en-GB" i="1" dirty="0">
                <a:solidFill>
                  <a:schemeClr val="bg1"/>
                </a:solidFill>
              </a:rPr>
              <a:t>Child sexual abuse: Impacts and barriers to disclosure</a:t>
            </a:r>
          </a:p>
          <a:p>
            <a:r>
              <a:rPr lang="en-GB" dirty="0">
                <a:solidFill>
                  <a:schemeClr val="bg1"/>
                </a:solidFill>
              </a:rPr>
              <a:t>Context;</a:t>
            </a:r>
          </a:p>
          <a:p>
            <a:pPr lvl="1"/>
            <a:r>
              <a:rPr lang="en-GB" dirty="0">
                <a:solidFill>
                  <a:schemeClr val="bg1"/>
                </a:solidFill>
              </a:rPr>
              <a:t>CSA and trafficking identified as serious issues by stakeholders and Jamaica Ni3 researchers</a:t>
            </a:r>
          </a:p>
          <a:p>
            <a:pPr lvl="1"/>
            <a:r>
              <a:rPr lang="en-GB" dirty="0">
                <a:solidFill>
                  <a:schemeClr val="bg1"/>
                </a:solidFill>
              </a:rPr>
              <a:t>Policies to reduce violence against children in place, but “structural and systemic inadequacies” to address (UNICEF, 2018)</a:t>
            </a:r>
          </a:p>
          <a:p>
            <a:pPr lvl="1"/>
            <a:r>
              <a:rPr lang="en-GB" dirty="0">
                <a:solidFill>
                  <a:schemeClr val="bg1"/>
                </a:solidFill>
              </a:rPr>
              <a:t>Beliefs that prevent CSA disclosure are widespread (more on this later)</a:t>
            </a:r>
          </a:p>
        </p:txBody>
      </p:sp>
    </p:spTree>
    <p:extLst>
      <p:ext uri="{BB962C8B-B14F-4D97-AF65-F5344CB8AC3E}">
        <p14:creationId xmlns:p14="http://schemas.microsoft.com/office/powerpoint/2010/main" val="30920896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2816</TotalTime>
  <Words>2686</Words>
  <Application>Microsoft Office PowerPoint</Application>
  <PresentationFormat>Widescreen</PresentationFormat>
  <Paragraphs>99</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Calibri Light</vt:lpstr>
      <vt:lpstr>Cambria</vt:lpstr>
      <vt:lpstr>Office Theme</vt:lpstr>
      <vt:lpstr>PowerPoint Presentation</vt:lpstr>
      <vt:lpstr>Qualitative research: Key assumptions</vt:lpstr>
      <vt:lpstr>Ni3 Qualitative approach – general overview</vt:lpstr>
      <vt:lpstr>Country focus: India</vt:lpstr>
      <vt:lpstr>Key findings: India</vt:lpstr>
      <vt:lpstr>Importance of challenging cultural norms</vt:lpstr>
      <vt:lpstr>Women’s autonomy: Education and choice over marriage</vt:lpstr>
      <vt:lpstr>PowerPoint Presentation</vt:lpstr>
      <vt:lpstr>Country focus: Jamaica</vt:lpstr>
      <vt:lpstr>Jamaica key findings: CSA takes many forms, not all involving contact</vt:lpstr>
      <vt:lpstr>It was embedded in power relations:</vt:lpstr>
      <vt:lpstr>CSA was normalised</vt:lpstr>
      <vt:lpstr>…And the response of family members was critically important</vt:lpstr>
      <vt:lpstr>Country focus: Uganda</vt:lpstr>
      <vt:lpstr>Uganda key findings: Schooling and marriage</vt:lpstr>
      <vt:lpstr>PowerPoint Presentation</vt:lpstr>
      <vt:lpstr>The role of teen pregnancy</vt:lpstr>
      <vt:lpstr>Abuse in the family home:</vt:lpstr>
      <vt:lpstr>The legacy of war</vt:lpstr>
      <vt:lpstr>Country focus: UK</vt:lpstr>
      <vt:lpstr>Key findings: UK – importance of non-physical abuse</vt:lpstr>
      <vt:lpstr>Sexist/ anti-woman cultural norms</vt:lpstr>
      <vt:lpstr>Alcohol and drug abuse</vt:lpstr>
      <vt:lpstr>Understanding healthy relationships</vt:lpstr>
      <vt:lpstr>Gradual wearing down</vt:lpstr>
      <vt:lpstr>Technology-mediated control</vt:lpstr>
      <vt:lpstr>Bringing it together: Common themes in diverse contexts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TP G</dc:creator>
  <cp:lastModifiedBy>TP G</cp:lastModifiedBy>
  <cp:revision>11</cp:revision>
  <dcterms:created xsi:type="dcterms:W3CDTF">2021-09-28T14:05:39Z</dcterms:created>
  <dcterms:modified xsi:type="dcterms:W3CDTF">2021-09-30T13:02:08Z</dcterms:modified>
</cp:coreProperties>
</file>